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6" r:id="rId20"/>
    <p:sldId id="297" r:id="rId21"/>
    <p:sldId id="298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9" r:id="rId45"/>
    <p:sldId id="305" r:id="rId46"/>
    <p:sldId id="306" r:id="rId47"/>
    <p:sldId id="307" r:id="rId48"/>
    <p:sldId id="300" r:id="rId49"/>
    <p:sldId id="301" r:id="rId50"/>
    <p:sldId id="302" r:id="rId51"/>
    <p:sldId id="303" r:id="rId52"/>
    <p:sldId id="30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073A5-BB26-4CC7-9D4E-79F18154B6A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536DB-E796-4F15-B7F2-F386EE20C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5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347A-A4C1-4998-988B-70DA2A794A8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99B8-262D-4078-B943-0ED23CDAF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347A-A4C1-4998-988B-70DA2A794A8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99B8-262D-4078-B943-0ED23CDAF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347A-A4C1-4998-988B-70DA2A794A8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99B8-262D-4078-B943-0ED23CDAF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347A-A4C1-4998-988B-70DA2A794A8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99B8-262D-4078-B943-0ED23CDAF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347A-A4C1-4998-988B-70DA2A794A8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99B8-262D-4078-B943-0ED23CDAF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347A-A4C1-4998-988B-70DA2A794A8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99B8-262D-4078-B943-0ED23CDAF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347A-A4C1-4998-988B-70DA2A794A8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99B8-262D-4078-B943-0ED23CDAF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347A-A4C1-4998-988B-70DA2A794A8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99B8-262D-4078-B943-0ED23CDAF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347A-A4C1-4998-988B-70DA2A794A8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99B8-262D-4078-B943-0ED23CDAF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347A-A4C1-4998-988B-70DA2A794A8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99B8-262D-4078-B943-0ED23CDAF4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347A-A4C1-4998-988B-70DA2A794A8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99B8-262D-4078-B943-0ED23CDAF4F7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AA347A-A4C1-4998-988B-70DA2A794A8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A399B8-262D-4078-B943-0ED23CDAF4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0"/>
            <a:ext cx="7117180" cy="1470025"/>
          </a:xfrm>
        </p:spPr>
        <p:txBody>
          <a:bodyPr/>
          <a:lstStyle/>
          <a:p>
            <a:pPr algn="ctr"/>
            <a:r>
              <a:rPr lang="en-US" dirty="0" smtClean="0"/>
              <a:t>Chapter 7 – Ionic and Metallic 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6019800"/>
            <a:ext cx="7117180" cy="63282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Augustine</a:t>
            </a:r>
            <a:endParaRPr lang="en-US" sz="3000" dirty="0"/>
          </a:p>
        </p:txBody>
      </p:sp>
      <p:pic>
        <p:nvPicPr>
          <p:cNvPr id="1026" name="Picture 2" descr="http://media-3.web.britannica.com/eb-media/05/96905-004-CCA02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66356"/>
            <a:ext cx="4495800" cy="39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electron configuration and name for the following:</a:t>
            </a:r>
          </a:p>
          <a:p>
            <a:endParaRPr lang="en-US" sz="2300" dirty="0"/>
          </a:p>
          <a:p>
            <a:r>
              <a:rPr lang="en-US" sz="2300" dirty="0" smtClean="0"/>
              <a:t>P</a:t>
            </a:r>
            <a:r>
              <a:rPr lang="en-US" sz="2300" baseline="30000" dirty="0" smtClean="0"/>
              <a:t>-3</a:t>
            </a:r>
            <a:endParaRPr lang="en-US" sz="2300" dirty="0" smtClean="0"/>
          </a:p>
          <a:p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 smtClean="0"/>
              <a:t>F</a:t>
            </a:r>
            <a:r>
              <a:rPr lang="en-US" sz="2300" baseline="30000" dirty="0" smtClean="0"/>
              <a:t>-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276600"/>
            <a:ext cx="27847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algn="ctr"/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Phosphide ion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7070" y="5250873"/>
            <a:ext cx="20681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algn="ctr"/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Fluoride ion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electron configuration and name for the following:</a:t>
            </a:r>
          </a:p>
          <a:p>
            <a:endParaRPr lang="en-US" sz="2300" dirty="0"/>
          </a:p>
          <a:p>
            <a:r>
              <a:rPr lang="en-US" sz="2300" dirty="0" smtClean="0"/>
              <a:t>Br</a:t>
            </a:r>
            <a:r>
              <a:rPr lang="en-US" sz="2300" baseline="30000" dirty="0" smtClean="0"/>
              <a:t>-</a:t>
            </a:r>
          </a:p>
          <a:p>
            <a:endParaRPr lang="en-US" sz="2300" baseline="30000" dirty="0"/>
          </a:p>
          <a:p>
            <a:endParaRPr lang="en-US" sz="2300" baseline="30000" dirty="0" smtClean="0"/>
          </a:p>
          <a:p>
            <a:endParaRPr lang="en-US" sz="2300" baseline="30000" dirty="0"/>
          </a:p>
          <a:p>
            <a:r>
              <a:rPr lang="en-US" sz="2300" dirty="0" smtClean="0"/>
              <a:t>S</a:t>
            </a:r>
            <a:r>
              <a:rPr lang="en-US" sz="2300" baseline="30000" dirty="0" smtClean="0"/>
              <a:t>-2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971800"/>
            <a:ext cx="45079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algn="ctr"/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Bromide ion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943073"/>
            <a:ext cx="27847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algn="ctr"/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Sulfide ion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7.1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15000"/>
          </a:xfrm>
        </p:spPr>
        <p:txBody>
          <a:bodyPr anchor="t" anchorCtr="0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300" dirty="0" smtClean="0"/>
              <a:t>How can you determine the number of valence electrons in an atom of a representative element?</a:t>
            </a:r>
          </a:p>
          <a:p>
            <a:pPr marL="457200" indent="-457200">
              <a:buAutoNum type="arabicPeriod"/>
            </a:pPr>
            <a:r>
              <a:rPr lang="en-US" sz="2300" dirty="0" smtClean="0"/>
              <a:t>Atoms of which elements tend to gain electrons? Atoms of which elements tend to lose electrons?</a:t>
            </a:r>
          </a:p>
          <a:p>
            <a:pPr marL="457200" indent="-457200">
              <a:buAutoNum type="arabicPeriod"/>
            </a:pPr>
            <a:r>
              <a:rPr lang="en-US" sz="2300" dirty="0" smtClean="0"/>
              <a:t>How do </a:t>
            </a:r>
            <a:r>
              <a:rPr lang="en-US" sz="2300" dirty="0" err="1" smtClean="0"/>
              <a:t>cations</a:t>
            </a:r>
            <a:r>
              <a:rPr lang="en-US" sz="2300" dirty="0" smtClean="0"/>
              <a:t> form?</a:t>
            </a:r>
          </a:p>
          <a:p>
            <a:pPr marL="457200" indent="-457200">
              <a:buAutoNum type="arabicPeriod"/>
            </a:pPr>
            <a:r>
              <a:rPr lang="en-US" sz="2300" dirty="0" smtClean="0"/>
              <a:t>How do anions form?</a:t>
            </a:r>
          </a:p>
          <a:p>
            <a:pPr marL="457200" indent="-457200">
              <a:buAutoNum type="arabicPeriod"/>
            </a:pPr>
            <a:r>
              <a:rPr lang="en-US" sz="2300" dirty="0" smtClean="0"/>
              <a:t>How many valence electrons are in each atom?</a:t>
            </a:r>
          </a:p>
          <a:p>
            <a:pPr marL="857250" lvl="1" indent="-457200">
              <a:buAutoNum type="alphaLcPeriod"/>
            </a:pPr>
            <a:r>
              <a:rPr lang="en-US" sz="2100" dirty="0" smtClean="0"/>
              <a:t>Potassium</a:t>
            </a:r>
          </a:p>
          <a:p>
            <a:pPr marL="857250" lvl="1" indent="-457200">
              <a:buAutoNum type="alphaLcPeriod"/>
            </a:pPr>
            <a:r>
              <a:rPr lang="en-US" sz="2100" dirty="0" smtClean="0"/>
              <a:t>Carbon</a:t>
            </a:r>
          </a:p>
          <a:p>
            <a:pPr marL="857250" lvl="1" indent="-457200">
              <a:buAutoNum type="alphaLcPeriod"/>
            </a:pPr>
            <a:r>
              <a:rPr lang="en-US" sz="2100" dirty="0" smtClean="0"/>
              <a:t>Magnesium</a:t>
            </a:r>
          </a:p>
          <a:p>
            <a:pPr marL="857250" lvl="1" indent="-457200">
              <a:buAutoNum type="alphaLcPeriod"/>
            </a:pPr>
            <a:r>
              <a:rPr lang="en-US" sz="2100" dirty="0" smtClean="0"/>
              <a:t>Oxygen</a:t>
            </a:r>
            <a:endParaRPr lang="en-US" sz="21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Draw the electron dot structure for each element in question 5.</a:t>
            </a:r>
          </a:p>
          <a:p>
            <a:pPr marL="857250" lvl="1" indent="-457200">
              <a:buAutoNum type="alphaLcPeriod"/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7.1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7. How many electrons will each element gain or lose in forming an ion?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a. calcium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b. fluorine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c. aluminum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d. oxygen</a:t>
            </a:r>
          </a:p>
          <a:p>
            <a:pPr marL="0" indent="0">
              <a:buNone/>
            </a:pPr>
            <a:r>
              <a:rPr lang="en-US" sz="2300" dirty="0" smtClean="0"/>
              <a:t>8. Write the name and symbol of the ion formed when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a. a potassium atom loses one electron.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b. a zinc atom loses two electrons.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c. a fluorine atom gains </a:t>
            </a:r>
            <a:r>
              <a:rPr lang="en-US" sz="2300" smtClean="0"/>
              <a:t>one electron.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9. Write the electron configuration of Cd</a:t>
            </a:r>
            <a:r>
              <a:rPr lang="en-US" sz="2300" baseline="30000" dirty="0" smtClean="0"/>
              <a:t>+2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7.2 – Ionic Bonds and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Compounds composed of </a:t>
            </a:r>
            <a:r>
              <a:rPr lang="en-US" sz="2300" u="sng" dirty="0" err="1" smtClean="0"/>
              <a:t>cations</a:t>
            </a:r>
            <a:r>
              <a:rPr lang="en-US" sz="2300" u="sng" dirty="0" smtClean="0"/>
              <a:t> and anions</a:t>
            </a:r>
            <a:r>
              <a:rPr lang="en-US" sz="2300" dirty="0" smtClean="0"/>
              <a:t> are called </a:t>
            </a:r>
            <a:r>
              <a:rPr lang="en-US" sz="2300" u="sng" dirty="0" smtClean="0"/>
              <a:t>ionic compounds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Although they are composed of </a:t>
            </a:r>
            <a:r>
              <a:rPr lang="en-US" sz="2300" u="sng" dirty="0" smtClean="0"/>
              <a:t>ions</a:t>
            </a:r>
            <a:r>
              <a:rPr lang="en-US" sz="2300" dirty="0" smtClean="0"/>
              <a:t>, ionic compounds are electrically </a:t>
            </a:r>
            <a:r>
              <a:rPr lang="en-US" sz="2300" u="sng" dirty="0" smtClean="0"/>
              <a:t>neutral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The </a:t>
            </a:r>
            <a:r>
              <a:rPr lang="en-US" sz="2300" u="sng" dirty="0" smtClean="0"/>
              <a:t>electrostatic forces</a:t>
            </a:r>
            <a:r>
              <a:rPr lang="en-US" sz="2300" dirty="0" smtClean="0"/>
              <a:t> that hold ions together are called </a:t>
            </a:r>
            <a:r>
              <a:rPr lang="en-US" sz="2300" u="sng" dirty="0" smtClean="0"/>
              <a:t>ionic bonds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7170" name="Picture 2" descr="https://chemistry-batz.wikispaces.com/file/view/transfer%20of%20electron.jpg/394245646/509x232/transfer%20of%20elect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66" y="3920334"/>
            <a:ext cx="5943600" cy="27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A </a:t>
            </a:r>
            <a:r>
              <a:rPr lang="en-US" sz="2300" u="sng" dirty="0" smtClean="0"/>
              <a:t>chemical formula</a:t>
            </a:r>
            <a:r>
              <a:rPr lang="en-US" sz="2300" dirty="0" smtClean="0"/>
              <a:t> shows the kinds and </a:t>
            </a:r>
            <a:r>
              <a:rPr lang="en-US" sz="2300" u="sng" dirty="0" smtClean="0"/>
              <a:t>numbers</a:t>
            </a:r>
            <a:r>
              <a:rPr lang="en-US" sz="2300" dirty="0" smtClean="0"/>
              <a:t> of atoms in the smallest representative unit of a substance.</a:t>
            </a:r>
          </a:p>
          <a:p>
            <a:r>
              <a:rPr lang="en-US" sz="2300" dirty="0" smtClean="0"/>
              <a:t>A </a:t>
            </a:r>
            <a:r>
              <a:rPr lang="en-US" sz="2300" u="sng" dirty="0" smtClean="0"/>
              <a:t>formula unit</a:t>
            </a:r>
            <a:r>
              <a:rPr lang="en-US" sz="2300" dirty="0" smtClean="0"/>
              <a:t> is the lowest </a:t>
            </a:r>
            <a:r>
              <a:rPr lang="en-US" sz="2300" u="sng" dirty="0" smtClean="0"/>
              <a:t>whole-number ratio</a:t>
            </a:r>
            <a:r>
              <a:rPr lang="en-US" sz="2300" dirty="0" smtClean="0"/>
              <a:t> of ions in an ionic compound.</a:t>
            </a:r>
            <a:endParaRPr lang="en-US" sz="2300" dirty="0"/>
          </a:p>
        </p:txBody>
      </p:sp>
      <p:sp>
        <p:nvSpPr>
          <p:cNvPr id="4" name="AutoShape 2" descr="http://safabeerproj.edublogs.org/files/2011/05/CaffeineMolecule-1ib5xy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honors-chemistry.wikispaces.com/file/view/c8h18.JPG/143207559/c8h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1" y="3533167"/>
            <a:ext cx="558571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eserc.stonybrook.edu/ProjectJava/ChemicalChargeApplet/ionic_formulas_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570323"/>
            <a:ext cx="2482172" cy="20684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Balancing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When you </a:t>
            </a:r>
            <a:r>
              <a:rPr lang="en-US" sz="2300" u="sng" dirty="0" smtClean="0"/>
              <a:t>balance</a:t>
            </a:r>
            <a:r>
              <a:rPr lang="en-US" sz="2300" dirty="0" smtClean="0"/>
              <a:t> charges to write the </a:t>
            </a:r>
            <a:r>
              <a:rPr lang="en-US" sz="2300" u="sng" dirty="0" smtClean="0"/>
              <a:t>formula</a:t>
            </a:r>
            <a:r>
              <a:rPr lang="en-US" sz="2300" dirty="0" smtClean="0"/>
              <a:t> for an ionic compound, you must make the </a:t>
            </a:r>
            <a:r>
              <a:rPr lang="en-US" sz="2300" u="sng" dirty="0" smtClean="0"/>
              <a:t>+</a:t>
            </a:r>
            <a:r>
              <a:rPr lang="en-US" sz="2300" dirty="0" smtClean="0"/>
              <a:t> charge and </a:t>
            </a:r>
            <a:r>
              <a:rPr lang="en-US" sz="2300" u="sng" dirty="0" smtClean="0"/>
              <a:t>–</a:t>
            </a:r>
            <a:r>
              <a:rPr lang="en-US" sz="2300" dirty="0" smtClean="0"/>
              <a:t> charge equal by adding subscripts.</a:t>
            </a:r>
          </a:p>
          <a:p>
            <a:r>
              <a:rPr lang="en-US" sz="2300" dirty="0" smtClean="0"/>
              <a:t>The </a:t>
            </a:r>
            <a:r>
              <a:rPr lang="en-US" sz="2300" u="sng" dirty="0" smtClean="0"/>
              <a:t>subscripts</a:t>
            </a:r>
            <a:r>
              <a:rPr lang="en-US" sz="2300" dirty="0" smtClean="0"/>
              <a:t> must be in the </a:t>
            </a:r>
            <a:r>
              <a:rPr lang="en-US" sz="2300" u="sng" dirty="0" smtClean="0"/>
              <a:t>lowest</a:t>
            </a:r>
            <a:r>
              <a:rPr lang="en-US" sz="2300" dirty="0" smtClean="0"/>
              <a:t> ratio to be correct.</a:t>
            </a:r>
            <a:endParaRPr lang="en-US" sz="2300" dirty="0"/>
          </a:p>
        </p:txBody>
      </p:sp>
      <p:pic>
        <p:nvPicPr>
          <p:cNvPr id="9218" name="Picture 2" descr="http://edtech2.boisestate.edu/lindabennett1/images/charge%20balance%20step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310874"/>
            <a:ext cx="2209800" cy="1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dr282zn36sxxg.cloudfront.net/datastreams/f-d%3Abced56eed837794dc29dad4b46b32fb0bad90cd4b6f8b98e47447749%2BIMAGE%2BIMAGE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07211"/>
            <a:ext cx="2205095" cy="35391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formula for the compound formed between the following elements.</a:t>
            </a:r>
          </a:p>
          <a:p>
            <a:endParaRPr lang="en-US" sz="2300" dirty="0"/>
          </a:p>
          <a:p>
            <a:r>
              <a:rPr lang="en-US" sz="2300" dirty="0" smtClean="0"/>
              <a:t>Potassium and oxygen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Magnesium and nitrogen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429000"/>
            <a:ext cx="7954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628873"/>
            <a:ext cx="11689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formula for the compound when the following elements combine.</a:t>
            </a:r>
          </a:p>
          <a:p>
            <a:endParaRPr lang="en-US" sz="2300" dirty="0"/>
          </a:p>
          <a:p>
            <a:r>
              <a:rPr lang="en-US" sz="2300" dirty="0" smtClean="0"/>
              <a:t>Potassium and iodine</a:t>
            </a:r>
          </a:p>
          <a:p>
            <a:endParaRPr lang="en-US" sz="2300" dirty="0"/>
          </a:p>
          <a:p>
            <a:r>
              <a:rPr lang="en-US" sz="2300" dirty="0" smtClean="0"/>
              <a:t>Aluminum and oxygen</a:t>
            </a:r>
          </a:p>
          <a:p>
            <a:endParaRPr lang="en-US" sz="2300" dirty="0"/>
          </a:p>
          <a:p>
            <a:r>
              <a:rPr lang="en-US" sz="2300" dirty="0" smtClean="0"/>
              <a:t>Calcium and chlorine</a:t>
            </a:r>
          </a:p>
          <a:p>
            <a:endParaRPr lang="en-US" sz="2300" dirty="0"/>
          </a:p>
          <a:p>
            <a:r>
              <a:rPr lang="en-US" sz="2300" dirty="0" smtClean="0"/>
              <a:t>Barium and sulfur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8245" y="3048000"/>
            <a:ext cx="5421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4038600"/>
            <a:ext cx="10166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5105400"/>
            <a:ext cx="10502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CaCl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8245" y="5943600"/>
            <a:ext cx="8162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Polyatomic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u="sng" dirty="0" smtClean="0"/>
              <a:t>Polyatomic ions</a:t>
            </a:r>
            <a:r>
              <a:rPr lang="en-US" sz="2300" dirty="0" smtClean="0"/>
              <a:t> are a group of atoms with an overall </a:t>
            </a:r>
            <a:r>
              <a:rPr lang="en-US" sz="2300" u="sng" dirty="0" smtClean="0"/>
              <a:t>charge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When </a:t>
            </a:r>
            <a:r>
              <a:rPr lang="en-US" sz="2300" u="sng" dirty="0" smtClean="0"/>
              <a:t>balancing</a:t>
            </a:r>
            <a:r>
              <a:rPr lang="en-US" sz="2300" dirty="0" smtClean="0"/>
              <a:t> charges for polyatomic ions, you follow the same </a:t>
            </a:r>
            <a:r>
              <a:rPr lang="en-US" sz="2300" u="sng" dirty="0" smtClean="0"/>
              <a:t>rule</a:t>
            </a:r>
            <a:r>
              <a:rPr lang="en-US" sz="2300" dirty="0" smtClean="0"/>
              <a:t> of cancelling the + and – charge.</a:t>
            </a:r>
          </a:p>
          <a:p>
            <a:r>
              <a:rPr lang="en-US" sz="2300" dirty="0" smtClean="0"/>
              <a:t>However, if you need to add a </a:t>
            </a:r>
            <a:r>
              <a:rPr lang="en-US" sz="2300" u="sng" dirty="0" smtClean="0"/>
              <a:t>subscript</a:t>
            </a:r>
            <a:r>
              <a:rPr lang="en-US" sz="2300" dirty="0" smtClean="0"/>
              <a:t> to a polyatomic ion, then you have to put the polyatomic ion in </a:t>
            </a:r>
            <a:r>
              <a:rPr lang="en-US" sz="2300" u="sng" dirty="0" smtClean="0"/>
              <a:t>parentheses</a:t>
            </a:r>
            <a:r>
              <a:rPr lang="en-US" sz="2300" dirty="0" smtClean="0"/>
              <a:t>. Ex: </a:t>
            </a:r>
            <a:r>
              <a:rPr lang="en-US" sz="2300" dirty="0" err="1" smtClean="0"/>
              <a:t>Ca</a:t>
            </a:r>
            <a:r>
              <a:rPr lang="en-US" sz="2300" dirty="0" smtClean="0">
                <a:solidFill>
                  <a:srgbClr val="FF0000"/>
                </a:solidFill>
              </a:rPr>
              <a:t>(</a:t>
            </a:r>
            <a:r>
              <a:rPr lang="en-US" sz="2300" dirty="0" smtClean="0"/>
              <a:t>NO</a:t>
            </a:r>
            <a:r>
              <a:rPr lang="en-US" sz="2300" baseline="-25000" dirty="0" smtClean="0"/>
              <a:t>3</a:t>
            </a:r>
            <a:r>
              <a:rPr lang="en-US" sz="2300" dirty="0" smtClean="0">
                <a:solidFill>
                  <a:srgbClr val="FF0000"/>
                </a:solidFill>
              </a:rPr>
              <a:t>)</a:t>
            </a:r>
            <a:r>
              <a:rPr lang="en-US" sz="2300" baseline="-25000" dirty="0" smtClean="0">
                <a:solidFill>
                  <a:srgbClr val="FF0000"/>
                </a:solidFill>
              </a:rPr>
              <a:t>2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www.diagnoser.com/cocoon/diagnoser/726-DIAG_PROD/version/default/part/ImageData/data/Screen%20shot%202012-09-27%20at%201.53.28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6671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3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7.1 -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u="sng" dirty="0" smtClean="0"/>
              <a:t>Valence electrons</a:t>
            </a:r>
            <a:r>
              <a:rPr lang="en-US" sz="2300" dirty="0" smtClean="0"/>
              <a:t> are the electrons in the </a:t>
            </a:r>
            <a:r>
              <a:rPr lang="en-US" sz="2300" u="sng" dirty="0" smtClean="0"/>
              <a:t>highest</a:t>
            </a:r>
            <a:r>
              <a:rPr lang="en-US" sz="2300" dirty="0" smtClean="0"/>
              <a:t> occupied energy level.</a:t>
            </a:r>
          </a:p>
          <a:p>
            <a:r>
              <a:rPr lang="en-US" sz="2300" u="sng" dirty="0" smtClean="0"/>
              <a:t>Valence electrons</a:t>
            </a:r>
            <a:r>
              <a:rPr lang="en-US" sz="2300" dirty="0" smtClean="0"/>
              <a:t> are the only electrons involved in </a:t>
            </a:r>
            <a:r>
              <a:rPr lang="en-US" sz="2300" u="sng" dirty="0" smtClean="0"/>
              <a:t>chemical bonding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Elements in the same </a:t>
            </a:r>
            <a:r>
              <a:rPr lang="en-US" sz="2300" u="sng" dirty="0" smtClean="0"/>
              <a:t>group</a:t>
            </a:r>
            <a:r>
              <a:rPr lang="en-US" sz="2300" dirty="0" smtClean="0"/>
              <a:t> have the same </a:t>
            </a:r>
            <a:r>
              <a:rPr lang="en-US" sz="2300" u="sng" dirty="0" smtClean="0"/>
              <a:t>number</a:t>
            </a:r>
            <a:r>
              <a:rPr lang="en-US" sz="2300" dirty="0" smtClean="0"/>
              <a:t> of valence electrons.</a:t>
            </a:r>
            <a:endParaRPr lang="en-US" sz="2300" dirty="0"/>
          </a:p>
        </p:txBody>
      </p:sp>
      <p:pic>
        <p:nvPicPr>
          <p:cNvPr id="2050" name="Picture 2" descr="http://www.mystudyexpress.com/10%20th%20cbse/science/5.%20Periodic%20Classification%20of%20Elements/image/Valence%20Electrons%20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80298"/>
            <a:ext cx="5071517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hemwiki.ucdavis.edu/@api/deki/files/10860/Valence.JPG?revisio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70810"/>
            <a:ext cx="21145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8305800" y="3733800"/>
            <a:ext cx="304800" cy="38100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formula for the compound when the following ions combine:</a:t>
            </a:r>
          </a:p>
          <a:p>
            <a:endParaRPr lang="en-US" sz="2300" dirty="0"/>
          </a:p>
          <a:p>
            <a:r>
              <a:rPr lang="en-US" sz="2300" dirty="0" smtClean="0"/>
              <a:t>Sodium and phosphate</a:t>
            </a:r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Ammonium nitride</a:t>
            </a:r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Aluminum carbonate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3302809"/>
            <a:ext cx="13356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4604" y="4724400"/>
            <a:ext cx="14702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(NH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2287" y="6171700"/>
            <a:ext cx="16690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3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formula for the compound when the following ions combine:</a:t>
            </a:r>
          </a:p>
          <a:p>
            <a:endParaRPr lang="en-US" sz="2300" dirty="0"/>
          </a:p>
          <a:p>
            <a:r>
              <a:rPr lang="en-US" sz="2300" dirty="0" smtClean="0"/>
              <a:t>Barium nitrate</a:t>
            </a:r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Lithium phosphate</a:t>
            </a:r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Strontium sulfite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6513" y="3246248"/>
            <a:ext cx="16530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Ba(NO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8566" y="4876800"/>
            <a:ext cx="11689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8985" y="6113568"/>
            <a:ext cx="11480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SrSO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3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Properties of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Properties of ionic compounds include the following:</a:t>
            </a:r>
          </a:p>
          <a:p>
            <a:r>
              <a:rPr lang="en-US" sz="2300" u="sng" dirty="0" smtClean="0"/>
              <a:t>Crystalline</a:t>
            </a:r>
            <a:r>
              <a:rPr lang="en-US" sz="2300" dirty="0" smtClean="0"/>
              <a:t> solids</a:t>
            </a:r>
          </a:p>
          <a:p>
            <a:r>
              <a:rPr lang="en-US" sz="2300" dirty="0" smtClean="0"/>
              <a:t>High </a:t>
            </a:r>
            <a:r>
              <a:rPr lang="en-US" sz="2300" u="sng" dirty="0" smtClean="0"/>
              <a:t>melting</a:t>
            </a:r>
            <a:r>
              <a:rPr lang="en-US" sz="2300" dirty="0" smtClean="0"/>
              <a:t> points</a:t>
            </a:r>
          </a:p>
          <a:p>
            <a:r>
              <a:rPr lang="en-US" sz="2300" dirty="0" smtClean="0"/>
              <a:t>Conduct </a:t>
            </a:r>
            <a:r>
              <a:rPr lang="en-US" sz="2300" u="sng" dirty="0" smtClean="0"/>
              <a:t>electricity</a:t>
            </a:r>
            <a:r>
              <a:rPr lang="en-US" sz="2300" dirty="0" smtClean="0"/>
              <a:t> when molten or aqueous</a:t>
            </a:r>
          </a:p>
          <a:p>
            <a:r>
              <a:rPr lang="en-US" sz="2300" dirty="0" smtClean="0"/>
              <a:t>Made of </a:t>
            </a:r>
            <a:r>
              <a:rPr lang="en-US" sz="2300" u="sng" dirty="0" smtClean="0"/>
              <a:t>metals and nonmetals</a:t>
            </a:r>
          </a:p>
          <a:p>
            <a:r>
              <a:rPr lang="en-US" sz="2300" dirty="0" smtClean="0"/>
              <a:t>Made of </a:t>
            </a:r>
            <a:r>
              <a:rPr lang="en-US" sz="2300" u="sng" dirty="0" err="1" smtClean="0"/>
              <a:t>cations</a:t>
            </a:r>
            <a:r>
              <a:rPr lang="en-US" sz="2300" u="sng" dirty="0" smtClean="0"/>
              <a:t> and anions</a:t>
            </a:r>
          </a:p>
          <a:p>
            <a:r>
              <a:rPr lang="en-US" sz="2300" dirty="0" smtClean="0"/>
              <a:t>Made of </a:t>
            </a:r>
            <a:r>
              <a:rPr lang="en-US" sz="2300" u="sng" dirty="0" smtClean="0"/>
              <a:t>ionic bonds</a:t>
            </a:r>
            <a:endParaRPr lang="en-US" sz="2300" u="sng" dirty="0"/>
          </a:p>
        </p:txBody>
      </p:sp>
      <p:pic>
        <p:nvPicPr>
          <p:cNvPr id="11266" name="Picture 2" descr="http://images.tutorvista.com/cms/images/46/Arrangement-of-constituents-particl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40"/>
          <a:stretch/>
        </p:blipFill>
        <p:spPr bwMode="auto">
          <a:xfrm>
            <a:off x="7239000" y="1905000"/>
            <a:ext cx="16732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commons/a/a8/Na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4663876"/>
            <a:ext cx="4492625" cy="19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highered.mcgraw-hill.com/sites/dl/free/007874637x/514806/fig18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2" y="4724400"/>
            <a:ext cx="3783878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Crystals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A </a:t>
            </a:r>
            <a:r>
              <a:rPr lang="en-US" sz="2300" u="sng" dirty="0" smtClean="0"/>
              <a:t>crystal</a:t>
            </a:r>
            <a:r>
              <a:rPr lang="en-US" sz="2300" dirty="0" smtClean="0"/>
              <a:t> is a substance with a </a:t>
            </a:r>
            <a:r>
              <a:rPr lang="en-US" sz="2300" u="sng" dirty="0" smtClean="0"/>
              <a:t>3-D</a:t>
            </a:r>
            <a:r>
              <a:rPr lang="en-US" sz="2300" dirty="0" smtClean="0"/>
              <a:t> repeating arrangement of particles called the </a:t>
            </a:r>
            <a:r>
              <a:rPr lang="en-US" sz="2300" u="sng" dirty="0" smtClean="0"/>
              <a:t>crystal lattice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The </a:t>
            </a:r>
            <a:r>
              <a:rPr lang="en-US" sz="2300" u="sng" dirty="0" smtClean="0"/>
              <a:t>coordination number</a:t>
            </a:r>
            <a:r>
              <a:rPr lang="en-US" sz="2300" dirty="0" smtClean="0"/>
              <a:t> of an ion is the number ions of </a:t>
            </a:r>
            <a:r>
              <a:rPr lang="en-US" sz="2300" u="sng" dirty="0" smtClean="0"/>
              <a:t>opposite</a:t>
            </a:r>
            <a:r>
              <a:rPr lang="en-US" sz="2300" dirty="0" smtClean="0"/>
              <a:t> charge that surround the </a:t>
            </a:r>
            <a:r>
              <a:rPr lang="en-US" sz="2300" u="sng" dirty="0" smtClean="0"/>
              <a:t>ion</a:t>
            </a:r>
            <a:r>
              <a:rPr lang="en-US" sz="2300" dirty="0" smtClean="0"/>
              <a:t> in a crystal.</a:t>
            </a:r>
          </a:p>
          <a:p>
            <a:endParaRPr lang="en-US" sz="2300" dirty="0"/>
          </a:p>
        </p:txBody>
      </p:sp>
      <p:pic>
        <p:nvPicPr>
          <p:cNvPr id="12290" name="Picture 2" descr="http://bodyactualized.org/wp-content/uploads/2013/03/crys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05733"/>
            <a:ext cx="48767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hemwiki.ucdavis.edu/@api/deki/files/15262/ef1d43ca213e8e62a2b6f08fb431307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715000" y="3305733"/>
            <a:ext cx="288998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7.2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pPr marL="457200" indent="-457200">
              <a:buAutoNum type="arabicPeriod"/>
            </a:pPr>
            <a:r>
              <a:rPr lang="en-US" sz="2300" dirty="0" smtClean="0"/>
              <a:t>How can you describe the electrical charge of an ionic compound?</a:t>
            </a:r>
          </a:p>
          <a:p>
            <a:pPr marL="457200" indent="-457200">
              <a:buAutoNum type="arabicPeriod"/>
            </a:pPr>
            <a:r>
              <a:rPr lang="en-US" sz="2300" dirty="0" smtClean="0"/>
              <a:t>What properties characterize ionic compounds?</a:t>
            </a:r>
          </a:p>
          <a:p>
            <a:pPr marL="457200" indent="-457200">
              <a:buAutoNum type="arabicPeriod"/>
            </a:pPr>
            <a:r>
              <a:rPr lang="en-US" sz="2300" dirty="0" smtClean="0"/>
              <a:t>Write the correct chemical formula for the compounds formed by each pair of ions.</a:t>
            </a:r>
          </a:p>
          <a:p>
            <a:pPr marL="857250" lvl="1" indent="-457200">
              <a:buAutoNum type="alphaLcPeriod"/>
            </a:pPr>
            <a:r>
              <a:rPr lang="en-US" sz="2100" dirty="0" smtClean="0"/>
              <a:t>K</a:t>
            </a:r>
            <a:r>
              <a:rPr lang="en-US" sz="2100" baseline="30000" dirty="0" smtClean="0"/>
              <a:t>+</a:t>
            </a:r>
            <a:r>
              <a:rPr lang="en-US" sz="2100" dirty="0" smtClean="0"/>
              <a:t>, S</a:t>
            </a:r>
            <a:r>
              <a:rPr lang="en-US" sz="2100" baseline="30000" dirty="0" smtClean="0"/>
              <a:t>-2</a:t>
            </a:r>
            <a:endParaRPr lang="en-US" sz="2100" dirty="0" smtClean="0"/>
          </a:p>
          <a:p>
            <a:pPr marL="857250" lvl="1" indent="-457200">
              <a:buAutoNum type="alphaLcPeriod"/>
            </a:pPr>
            <a:r>
              <a:rPr lang="en-US" sz="2100" dirty="0" smtClean="0"/>
              <a:t>Ca</a:t>
            </a:r>
            <a:r>
              <a:rPr lang="en-US" sz="2100" baseline="30000" dirty="0" smtClean="0"/>
              <a:t>+2</a:t>
            </a:r>
            <a:r>
              <a:rPr lang="en-US" sz="2100" dirty="0" smtClean="0"/>
              <a:t>, O</a:t>
            </a:r>
            <a:r>
              <a:rPr lang="en-US" sz="2100" baseline="30000" dirty="0" smtClean="0"/>
              <a:t>-2</a:t>
            </a:r>
          </a:p>
          <a:p>
            <a:pPr marL="857250" lvl="1" indent="-457200">
              <a:buAutoNum type="alphaLcPeriod"/>
            </a:pPr>
            <a:r>
              <a:rPr lang="en-US" sz="2100" dirty="0" smtClean="0"/>
              <a:t>Na</a:t>
            </a:r>
            <a:r>
              <a:rPr lang="en-US" sz="2100" baseline="30000" dirty="0" smtClean="0"/>
              <a:t>+</a:t>
            </a:r>
            <a:r>
              <a:rPr lang="en-US" sz="2100" dirty="0" smtClean="0"/>
              <a:t>, O</a:t>
            </a:r>
            <a:r>
              <a:rPr lang="en-US" sz="2100" baseline="30000" dirty="0" smtClean="0"/>
              <a:t>-2</a:t>
            </a:r>
          </a:p>
          <a:p>
            <a:pPr marL="857250" lvl="1" indent="-457200">
              <a:buAutoNum type="alphaLcPeriod"/>
            </a:pPr>
            <a:r>
              <a:rPr lang="en-US" sz="2100" dirty="0" smtClean="0"/>
              <a:t>Al</a:t>
            </a:r>
            <a:r>
              <a:rPr lang="en-US" sz="2100" baseline="30000" dirty="0" smtClean="0"/>
              <a:t>+3</a:t>
            </a:r>
            <a:r>
              <a:rPr lang="en-US" sz="2100" dirty="0" smtClean="0"/>
              <a:t>, N</a:t>
            </a:r>
            <a:r>
              <a:rPr lang="en-US" sz="2100" baseline="30000" dirty="0" smtClean="0"/>
              <a:t>-3</a:t>
            </a:r>
            <a:endParaRPr lang="en-US" sz="2100" baseline="30000" dirty="0"/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7.2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300" dirty="0" smtClean="0"/>
              <a:t>Write </a:t>
            </a:r>
            <a:r>
              <a:rPr lang="en-US" sz="2300" dirty="0"/>
              <a:t>formulas for each compound.</a:t>
            </a:r>
          </a:p>
          <a:p>
            <a:pPr marL="400050" lvl="1" indent="0">
              <a:buNone/>
            </a:pPr>
            <a:r>
              <a:rPr lang="en-US" sz="2100" dirty="0" smtClean="0"/>
              <a:t>a</a:t>
            </a:r>
            <a:r>
              <a:rPr lang="en-US" sz="2100" dirty="0"/>
              <a:t>. barium chloride</a:t>
            </a:r>
          </a:p>
          <a:p>
            <a:pPr marL="400050" lvl="1" indent="0">
              <a:buNone/>
            </a:pPr>
            <a:r>
              <a:rPr lang="en-US" sz="2100" dirty="0"/>
              <a:t>b. Magnesium </a:t>
            </a:r>
            <a:r>
              <a:rPr lang="en-US" sz="2100" dirty="0" smtClean="0"/>
              <a:t>oxide</a:t>
            </a:r>
          </a:p>
          <a:p>
            <a:pPr marL="400050" lvl="1" indent="0">
              <a:buNone/>
            </a:pPr>
            <a:r>
              <a:rPr lang="en-US" sz="2100" dirty="0" smtClean="0"/>
              <a:t>c. Lithium oxide</a:t>
            </a:r>
          </a:p>
          <a:p>
            <a:pPr marL="400050" lvl="1" indent="0">
              <a:buNone/>
            </a:pPr>
            <a:r>
              <a:rPr lang="en-US" sz="2100" dirty="0" smtClean="0"/>
              <a:t>d. Calcium fluoride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300" dirty="0" smtClean="0"/>
              <a:t>Which pairs of elements are likely to form ionic compounds?</a:t>
            </a:r>
          </a:p>
          <a:p>
            <a:pPr marL="857250" lvl="1" indent="-457200">
              <a:buAutoNum type="alphaLcPeriod"/>
            </a:pPr>
            <a:r>
              <a:rPr lang="en-US" sz="2100" dirty="0" err="1" smtClean="0"/>
              <a:t>Cl</a:t>
            </a:r>
            <a:r>
              <a:rPr lang="en-US" sz="2100" dirty="0" smtClean="0"/>
              <a:t>, Br</a:t>
            </a:r>
          </a:p>
          <a:p>
            <a:pPr marL="857250" lvl="1" indent="-457200">
              <a:buAutoNum type="alphaLcPeriod"/>
            </a:pPr>
            <a:r>
              <a:rPr lang="en-US" sz="2100" dirty="0" smtClean="0"/>
              <a:t>Li, </a:t>
            </a:r>
            <a:r>
              <a:rPr lang="en-US" sz="2100" dirty="0" err="1" smtClean="0"/>
              <a:t>Cl</a:t>
            </a:r>
            <a:endParaRPr lang="en-US" sz="2100" dirty="0" smtClean="0"/>
          </a:p>
          <a:p>
            <a:pPr marL="857250" lvl="1" indent="-457200">
              <a:buAutoNum type="alphaLcPeriod"/>
            </a:pPr>
            <a:r>
              <a:rPr lang="en-US" sz="2100" dirty="0" smtClean="0"/>
              <a:t>K, He</a:t>
            </a:r>
          </a:p>
          <a:p>
            <a:pPr marL="857250" lvl="1" indent="-457200">
              <a:buAutoNum type="alphaLcPeriod"/>
            </a:pPr>
            <a:r>
              <a:rPr lang="en-US" sz="2100" dirty="0" smtClean="0"/>
              <a:t>I, Na</a:t>
            </a:r>
            <a:endParaRPr lang="en-US" sz="1900" dirty="0" smtClean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7.3 – Bonding in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The </a:t>
            </a:r>
            <a:r>
              <a:rPr lang="en-US" sz="2300" u="sng" dirty="0" smtClean="0"/>
              <a:t>valence electrons</a:t>
            </a:r>
            <a:r>
              <a:rPr lang="en-US" sz="2300" dirty="0" smtClean="0"/>
              <a:t> of metal atoms can be modeled as a </a:t>
            </a:r>
            <a:r>
              <a:rPr lang="en-US" sz="2300" u="sng" dirty="0" smtClean="0"/>
              <a:t>sea of electrons</a:t>
            </a:r>
            <a:r>
              <a:rPr lang="en-US" sz="2300" dirty="0" smtClean="0"/>
              <a:t>.</a:t>
            </a:r>
          </a:p>
          <a:p>
            <a:r>
              <a:rPr lang="en-US" sz="2300" u="sng" dirty="0" smtClean="0"/>
              <a:t>Metallic bonds</a:t>
            </a:r>
            <a:r>
              <a:rPr lang="en-US" sz="2300" dirty="0" smtClean="0"/>
              <a:t> consist of the attraction of the free-floating valence </a:t>
            </a:r>
            <a:r>
              <a:rPr lang="en-US" sz="2300" u="sng" dirty="0" smtClean="0"/>
              <a:t>electrons</a:t>
            </a:r>
            <a:r>
              <a:rPr lang="en-US" sz="2300" dirty="0" smtClean="0"/>
              <a:t> for the positively charged </a:t>
            </a:r>
            <a:r>
              <a:rPr lang="en-US" sz="2300" u="sng" dirty="0" smtClean="0"/>
              <a:t>metal ions</a:t>
            </a:r>
            <a:r>
              <a:rPr lang="en-US" sz="2300" dirty="0" smtClean="0"/>
              <a:t>.</a:t>
            </a:r>
          </a:p>
          <a:p>
            <a:r>
              <a:rPr lang="en-US" sz="2300" u="sng" dirty="0" smtClean="0"/>
              <a:t>Metals</a:t>
            </a:r>
            <a:r>
              <a:rPr lang="en-US" sz="2300" dirty="0" smtClean="0"/>
              <a:t> are good conductors and </a:t>
            </a:r>
            <a:r>
              <a:rPr lang="en-US" sz="2300" u="sng" dirty="0" smtClean="0"/>
              <a:t>malleable</a:t>
            </a:r>
            <a:r>
              <a:rPr lang="en-US" sz="2300" dirty="0" smtClean="0"/>
              <a:t> because of their </a:t>
            </a:r>
            <a:r>
              <a:rPr lang="en-US" sz="2300" u="sng" dirty="0" smtClean="0"/>
              <a:t>mobile</a:t>
            </a:r>
            <a:r>
              <a:rPr lang="en-US" sz="2300" dirty="0" smtClean="0"/>
              <a:t> electrons. </a:t>
            </a:r>
            <a:endParaRPr lang="en-US" sz="2300" dirty="0"/>
          </a:p>
        </p:txBody>
      </p:sp>
      <p:pic>
        <p:nvPicPr>
          <p:cNvPr id="13314" name="Picture 2" descr="http://sites.univ-provence.fr/~wcalup/fichiers_images/metallicblu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96498"/>
            <a:ext cx="4038600" cy="27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u="sng" dirty="0" smtClean="0"/>
              <a:t>Metals</a:t>
            </a:r>
            <a:r>
              <a:rPr lang="en-US" sz="2300" dirty="0" smtClean="0"/>
              <a:t> are the most </a:t>
            </a:r>
            <a:r>
              <a:rPr lang="en-US" sz="2300" u="sng" dirty="0" smtClean="0"/>
              <a:t>simple</a:t>
            </a:r>
            <a:r>
              <a:rPr lang="en-US" sz="2300" dirty="0" smtClean="0"/>
              <a:t> crystals because they contain </a:t>
            </a:r>
            <a:r>
              <a:rPr lang="en-US" sz="2300" u="sng" dirty="0" smtClean="0"/>
              <a:t>one</a:t>
            </a:r>
            <a:r>
              <a:rPr lang="en-US" sz="2300" dirty="0" smtClean="0"/>
              <a:t> type of element.</a:t>
            </a:r>
            <a:endParaRPr lang="en-US" sz="2300" dirty="0"/>
          </a:p>
        </p:txBody>
      </p:sp>
      <p:pic>
        <p:nvPicPr>
          <p:cNvPr id="14338" name="Picture 2" descr="http://www.themolecularuniverse.com/MMMGIF/metal_crystals_fe_au_zn_c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495800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0.tqn.com/d/chemistry/1/0/J/q/Niobium_crysta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81" y="2948803"/>
            <a:ext cx="3730568" cy="303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Alloys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An </a:t>
            </a:r>
            <a:r>
              <a:rPr lang="en-US" sz="2300" u="sng" dirty="0" smtClean="0"/>
              <a:t>alloy</a:t>
            </a:r>
            <a:r>
              <a:rPr lang="en-US" sz="2300" dirty="0" smtClean="0"/>
              <a:t> is a mixture with </a:t>
            </a:r>
            <a:r>
              <a:rPr lang="en-US" sz="2300" u="sng" dirty="0" smtClean="0"/>
              <a:t>metallic</a:t>
            </a:r>
            <a:r>
              <a:rPr lang="en-US" sz="2300" dirty="0" smtClean="0"/>
              <a:t> properties.</a:t>
            </a:r>
          </a:p>
          <a:p>
            <a:r>
              <a:rPr lang="en-US" sz="2300" dirty="0" smtClean="0"/>
              <a:t>A </a:t>
            </a:r>
            <a:r>
              <a:rPr lang="en-US" sz="2300" u="sng" dirty="0" err="1" smtClean="0"/>
              <a:t>substitutional</a:t>
            </a:r>
            <a:r>
              <a:rPr lang="en-US" sz="2300" u="sng" dirty="0" smtClean="0"/>
              <a:t> alloy</a:t>
            </a:r>
            <a:r>
              <a:rPr lang="en-US" sz="2300" dirty="0" smtClean="0"/>
              <a:t> is made when atoms of one metal </a:t>
            </a:r>
            <a:r>
              <a:rPr lang="en-US" sz="2300" u="sng" dirty="0" smtClean="0"/>
              <a:t>replace</a:t>
            </a:r>
            <a:r>
              <a:rPr lang="en-US" sz="2300" dirty="0" smtClean="0"/>
              <a:t> atoms of another metal.</a:t>
            </a:r>
          </a:p>
          <a:p>
            <a:r>
              <a:rPr lang="en-US" sz="2300" dirty="0" smtClean="0"/>
              <a:t>An </a:t>
            </a:r>
            <a:r>
              <a:rPr lang="en-US" sz="2300" u="sng" dirty="0" smtClean="0"/>
              <a:t>interstitial alloy</a:t>
            </a:r>
            <a:r>
              <a:rPr lang="en-US" sz="2300" dirty="0" smtClean="0"/>
              <a:t> is made when </a:t>
            </a:r>
            <a:r>
              <a:rPr lang="en-US" sz="2300" u="sng" dirty="0" smtClean="0"/>
              <a:t>smaller</a:t>
            </a:r>
            <a:r>
              <a:rPr lang="en-US" sz="2300" dirty="0" smtClean="0"/>
              <a:t> metal atoms are inserted in </a:t>
            </a:r>
            <a:r>
              <a:rPr lang="en-US" sz="2300" u="sng" dirty="0" smtClean="0"/>
              <a:t>between</a:t>
            </a:r>
            <a:r>
              <a:rPr lang="en-US" sz="2300" dirty="0" smtClean="0"/>
              <a:t> larger metal atoms.</a:t>
            </a:r>
            <a:endParaRPr lang="en-US" sz="2300" dirty="0"/>
          </a:p>
        </p:txBody>
      </p:sp>
      <p:pic>
        <p:nvPicPr>
          <p:cNvPr id="15362" name="Picture 2" descr="http://intranet.micds.org/upper/science/chem_02/chem_text_'02/secondsemester/newchaps/solutionscolligativeprops/images/bra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73725"/>
            <a:ext cx="6934200" cy="30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7.3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pPr marL="457200" indent="-457200">
              <a:buAutoNum type="arabicPeriod"/>
            </a:pPr>
            <a:r>
              <a:rPr lang="en-US" sz="2300" dirty="0" smtClean="0"/>
              <a:t>How do chemists model the valence electrons in metal atoms?</a:t>
            </a:r>
          </a:p>
          <a:p>
            <a:pPr marL="457200" indent="-457200">
              <a:buAutoNum type="arabicPeriod"/>
            </a:pPr>
            <a:r>
              <a:rPr lang="en-US" sz="2300" dirty="0" smtClean="0"/>
              <a:t>How can you describe the arrangement of atoms in metals?</a:t>
            </a:r>
          </a:p>
          <a:p>
            <a:pPr marL="457200" indent="-457200">
              <a:buAutoNum type="arabicPeriod"/>
            </a:pPr>
            <a:r>
              <a:rPr lang="en-US" sz="2300" dirty="0" smtClean="0"/>
              <a:t>Why are alloys more useful than pure metals?</a:t>
            </a:r>
          </a:p>
          <a:p>
            <a:pPr marL="457200" indent="-457200">
              <a:buAutoNum type="arabicPeriod"/>
            </a:pPr>
            <a:r>
              <a:rPr lang="en-US" sz="2300" dirty="0" smtClean="0"/>
              <a:t>Describe what is meant by ductile and malleable.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Electron Dot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u="sng" dirty="0" smtClean="0"/>
              <a:t>Electron dot structures</a:t>
            </a:r>
            <a:r>
              <a:rPr lang="en-US" sz="2300" dirty="0" smtClean="0"/>
              <a:t> are diagrams that show the </a:t>
            </a:r>
            <a:r>
              <a:rPr lang="en-US" sz="2300" u="sng" dirty="0" smtClean="0"/>
              <a:t>symbol</a:t>
            </a:r>
            <a:r>
              <a:rPr lang="en-US" sz="2300" dirty="0" smtClean="0"/>
              <a:t> of the element surrounded by the valence </a:t>
            </a:r>
            <a:r>
              <a:rPr lang="en-US" sz="2300" smtClean="0"/>
              <a:t>electrons as </a:t>
            </a:r>
            <a:r>
              <a:rPr lang="en-US" sz="2300" u="sng" dirty="0" smtClean="0"/>
              <a:t>dots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3074" name="Picture 2" descr="http://images.tutorvista.com/cms/images/81/electron-dot-structure-of-carb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38089"/>
            <a:ext cx="4495800" cy="21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sua.info/chem1001/AtomsDots/dotstructuresta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17787"/>
            <a:ext cx="3645243" cy="319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9.1 – Naming with Regular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A </a:t>
            </a:r>
            <a:r>
              <a:rPr lang="en-US" sz="2300" u="sng" dirty="0" smtClean="0"/>
              <a:t>monatomic ion</a:t>
            </a:r>
            <a:r>
              <a:rPr lang="en-US" sz="2300" dirty="0" smtClean="0"/>
              <a:t> is a single atom with a charge. Ex: Na</a:t>
            </a:r>
            <a:r>
              <a:rPr lang="en-US" sz="2300" baseline="30000" dirty="0" smtClean="0"/>
              <a:t>+</a:t>
            </a:r>
            <a:r>
              <a:rPr lang="en-US" sz="2300" dirty="0" smtClean="0"/>
              <a:t> or O</a:t>
            </a:r>
            <a:r>
              <a:rPr lang="en-US" sz="2300" baseline="30000" dirty="0" smtClean="0"/>
              <a:t>-2</a:t>
            </a:r>
            <a:endParaRPr lang="en-US" sz="2300" dirty="0" smtClean="0"/>
          </a:p>
          <a:p>
            <a:r>
              <a:rPr lang="en-US" sz="2300" dirty="0" smtClean="0"/>
              <a:t>When naming a </a:t>
            </a:r>
            <a:r>
              <a:rPr lang="en-US" sz="2300" u="sng" dirty="0" err="1" smtClean="0"/>
              <a:t>cation</a:t>
            </a:r>
            <a:r>
              <a:rPr lang="en-US" sz="2300" dirty="0" smtClean="0"/>
              <a:t>, the name of the element does not </a:t>
            </a:r>
            <a:r>
              <a:rPr lang="en-US" sz="2300" u="sng" dirty="0" smtClean="0"/>
              <a:t>change</a:t>
            </a:r>
            <a:r>
              <a:rPr lang="en-US" sz="2300" dirty="0" smtClean="0"/>
              <a:t>. Ex: K</a:t>
            </a:r>
            <a:r>
              <a:rPr lang="en-US" sz="2300" baseline="30000" dirty="0" smtClean="0"/>
              <a:t>+</a:t>
            </a:r>
            <a:r>
              <a:rPr lang="en-US" sz="2300" dirty="0" smtClean="0"/>
              <a:t> = potassium</a:t>
            </a:r>
          </a:p>
          <a:p>
            <a:r>
              <a:rPr lang="en-US" sz="2300" dirty="0" smtClean="0"/>
              <a:t>When naming an </a:t>
            </a:r>
            <a:r>
              <a:rPr lang="en-US" sz="2300" u="sng" dirty="0" smtClean="0"/>
              <a:t>anion</a:t>
            </a:r>
            <a:r>
              <a:rPr lang="en-US" sz="2300" dirty="0" smtClean="0"/>
              <a:t>, the ending of the element changes to </a:t>
            </a:r>
            <a:r>
              <a:rPr lang="en-US" sz="2300" u="sng" dirty="0" smtClean="0"/>
              <a:t>–ide</a:t>
            </a:r>
            <a:r>
              <a:rPr lang="en-US" sz="2300" dirty="0" smtClean="0"/>
              <a:t>. Ex: O</a:t>
            </a:r>
            <a:r>
              <a:rPr lang="en-US" sz="2300" baseline="30000" dirty="0" smtClean="0"/>
              <a:t>-2</a:t>
            </a:r>
            <a:r>
              <a:rPr lang="en-US" sz="2300" dirty="0" smtClean="0"/>
              <a:t> = ox</a:t>
            </a:r>
            <a:r>
              <a:rPr lang="en-US" sz="2300" b="1" dirty="0" smtClean="0"/>
              <a:t>ide</a:t>
            </a:r>
          </a:p>
          <a:p>
            <a:endParaRPr lang="en-US" sz="2300" dirty="0"/>
          </a:p>
        </p:txBody>
      </p:sp>
      <p:pic>
        <p:nvPicPr>
          <p:cNvPr id="16388" name="Picture 4" descr="http://education-portal.com/cimages/videopreview/videopreview-small/naming-ionic-compounds-simple-binary-transition-metal-polyatomic-ion-compounds_1017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07262"/>
            <a:ext cx="4724400" cy="26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Polyatomic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A </a:t>
            </a:r>
            <a:r>
              <a:rPr lang="en-US" sz="2300" u="sng" dirty="0" smtClean="0"/>
              <a:t>polyatomic ion</a:t>
            </a:r>
            <a:r>
              <a:rPr lang="en-US" sz="2300" dirty="0" smtClean="0"/>
              <a:t> is a group of atoms with an overall charge. Ex: SO</a:t>
            </a:r>
            <a:r>
              <a:rPr lang="en-US" sz="2300" baseline="-25000" dirty="0" smtClean="0"/>
              <a:t>4</a:t>
            </a:r>
            <a:r>
              <a:rPr lang="en-US" sz="2300" baseline="30000" dirty="0" smtClean="0"/>
              <a:t>-2</a:t>
            </a:r>
            <a:endParaRPr lang="en-US" sz="2300" dirty="0" smtClean="0"/>
          </a:p>
          <a:p>
            <a:r>
              <a:rPr lang="en-US" sz="2300" dirty="0" smtClean="0"/>
              <a:t>Most polyatomic ions end in </a:t>
            </a:r>
            <a:r>
              <a:rPr lang="en-US" sz="2300" u="sng" dirty="0" smtClean="0"/>
              <a:t>–ate</a:t>
            </a:r>
            <a:r>
              <a:rPr lang="en-US" sz="2300" dirty="0" smtClean="0"/>
              <a:t> or </a:t>
            </a:r>
            <a:r>
              <a:rPr lang="en-US" sz="2300" u="sng" dirty="0" smtClean="0"/>
              <a:t>–</a:t>
            </a:r>
            <a:r>
              <a:rPr lang="en-US" sz="2300" u="sng" dirty="0" err="1" smtClean="0"/>
              <a:t>ite</a:t>
            </a:r>
            <a:r>
              <a:rPr lang="en-US" sz="2300" dirty="0" smtClean="0"/>
              <a:t>. The ending does not change when naming a compound (unless it is an </a:t>
            </a:r>
            <a:r>
              <a:rPr lang="en-US" sz="2300" u="sng" dirty="0" smtClean="0"/>
              <a:t>acid</a:t>
            </a:r>
            <a:r>
              <a:rPr lang="en-US" sz="2300" dirty="0" smtClean="0"/>
              <a:t> which we will talk about later).</a:t>
            </a:r>
          </a:p>
          <a:p>
            <a:r>
              <a:rPr lang="en-US" sz="2300" dirty="0" smtClean="0"/>
              <a:t>The </a:t>
            </a:r>
            <a:r>
              <a:rPr lang="en-US" sz="2300" u="sng" dirty="0" smtClean="0"/>
              <a:t>–ate</a:t>
            </a:r>
            <a:r>
              <a:rPr lang="en-US" sz="2300" dirty="0" smtClean="0"/>
              <a:t> suffix indicates that the polyatomic ion contains one more </a:t>
            </a:r>
            <a:r>
              <a:rPr lang="en-US" sz="2300" u="sng" dirty="0" smtClean="0"/>
              <a:t>oxygen</a:t>
            </a:r>
            <a:r>
              <a:rPr lang="en-US" sz="2300" dirty="0" smtClean="0"/>
              <a:t> than the polyatomic ion with the </a:t>
            </a:r>
            <a:r>
              <a:rPr lang="en-US" sz="2300" u="sng" dirty="0" smtClean="0"/>
              <a:t>–</a:t>
            </a:r>
            <a:r>
              <a:rPr lang="en-US" sz="2300" u="sng" dirty="0" err="1" smtClean="0"/>
              <a:t>ite</a:t>
            </a:r>
            <a:r>
              <a:rPr lang="en-US" sz="2300" dirty="0" smtClean="0"/>
              <a:t> suffix. (Ex: sulfate = SO</a:t>
            </a:r>
            <a:r>
              <a:rPr lang="en-US" sz="2300" baseline="-25000" dirty="0" smtClean="0"/>
              <a:t>4</a:t>
            </a:r>
            <a:r>
              <a:rPr lang="en-US" sz="2300" baseline="30000" dirty="0" smtClean="0"/>
              <a:t>-2</a:t>
            </a:r>
            <a:r>
              <a:rPr lang="en-US" sz="2300" dirty="0" smtClean="0"/>
              <a:t>, sulfite = SO</a:t>
            </a:r>
            <a:r>
              <a:rPr lang="en-US" sz="2300" baseline="-25000" dirty="0" smtClean="0"/>
              <a:t>3</a:t>
            </a:r>
            <a:r>
              <a:rPr lang="en-US" sz="2300" baseline="30000" dirty="0" smtClean="0"/>
              <a:t>-2</a:t>
            </a:r>
            <a:r>
              <a:rPr lang="en-US" sz="2300" dirty="0" smtClean="0"/>
              <a:t>)</a:t>
            </a:r>
            <a:endParaRPr lang="en-US" sz="2300" dirty="0"/>
          </a:p>
        </p:txBody>
      </p:sp>
      <p:pic>
        <p:nvPicPr>
          <p:cNvPr id="17410" name="Picture 2" descr="http://www.800mainstreet.com/4/phosphate_an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17" y="4501747"/>
            <a:ext cx="2438400" cy="21674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Periodic Table for Naming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0" b="20916"/>
          <a:stretch/>
        </p:blipFill>
        <p:spPr bwMode="auto">
          <a:xfrm>
            <a:off x="76200" y="1295400"/>
            <a:ext cx="892885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Naming with Regular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The </a:t>
            </a:r>
            <a:r>
              <a:rPr lang="en-US" sz="2300" u="sng" dirty="0" smtClean="0"/>
              <a:t>regular metals</a:t>
            </a:r>
            <a:r>
              <a:rPr lang="en-US" sz="2300" dirty="0" smtClean="0"/>
              <a:t> are located in groups 1 and 2 (except for </a:t>
            </a:r>
            <a:r>
              <a:rPr lang="en-US" sz="2300" u="sng" dirty="0" smtClean="0"/>
              <a:t>H</a:t>
            </a:r>
            <a:r>
              <a:rPr lang="en-US" sz="2300" dirty="0" smtClean="0"/>
              <a:t>). </a:t>
            </a:r>
            <a:r>
              <a:rPr lang="en-US" sz="2300" u="sng" dirty="0" smtClean="0"/>
              <a:t>Aluminum</a:t>
            </a:r>
            <a:r>
              <a:rPr lang="en-US" sz="2300" dirty="0" smtClean="0"/>
              <a:t> is also a regular metal.</a:t>
            </a:r>
          </a:p>
          <a:p>
            <a:r>
              <a:rPr lang="en-US" sz="2300" dirty="0" smtClean="0"/>
              <a:t>When naming a compound that starts with a </a:t>
            </a:r>
            <a:r>
              <a:rPr lang="en-US" sz="2300" u="sng" dirty="0" smtClean="0"/>
              <a:t>regular metal</a:t>
            </a:r>
            <a:r>
              <a:rPr lang="en-US" sz="2300" dirty="0" smtClean="0"/>
              <a:t>, you name the </a:t>
            </a:r>
            <a:r>
              <a:rPr lang="en-US" sz="2300" u="sng" dirty="0" smtClean="0"/>
              <a:t>metal</a:t>
            </a:r>
            <a:r>
              <a:rPr lang="en-US" sz="2300" dirty="0" smtClean="0"/>
              <a:t> (</a:t>
            </a:r>
            <a:r>
              <a:rPr lang="en-US" sz="2300" dirty="0" err="1" smtClean="0"/>
              <a:t>cation</a:t>
            </a:r>
            <a:r>
              <a:rPr lang="en-US" sz="2300" dirty="0" smtClean="0"/>
              <a:t>) and add </a:t>
            </a:r>
            <a:r>
              <a:rPr lang="en-US" sz="2300" u="sng" dirty="0" smtClean="0"/>
              <a:t>–ide</a:t>
            </a:r>
            <a:r>
              <a:rPr lang="en-US" sz="2300" dirty="0" smtClean="0"/>
              <a:t> to the nonmetal (anion). Ex: </a:t>
            </a:r>
            <a:r>
              <a:rPr lang="en-US" sz="2300" dirty="0" err="1" smtClean="0"/>
              <a:t>NaCl</a:t>
            </a:r>
            <a:r>
              <a:rPr lang="en-US" sz="2300" dirty="0" smtClean="0"/>
              <a:t> = sodium chlor</a:t>
            </a:r>
            <a:r>
              <a:rPr lang="en-US" sz="2300" b="1" dirty="0" smtClean="0"/>
              <a:t>ide</a:t>
            </a:r>
          </a:p>
          <a:p>
            <a:r>
              <a:rPr lang="en-US" sz="2300" dirty="0" smtClean="0"/>
              <a:t>If the anion is a </a:t>
            </a:r>
            <a:r>
              <a:rPr lang="en-US" sz="2300" u="sng" dirty="0" smtClean="0"/>
              <a:t>polyatomic ion</a:t>
            </a:r>
            <a:r>
              <a:rPr lang="en-US" sz="2300" dirty="0" smtClean="0"/>
              <a:t>, then you do not change the </a:t>
            </a:r>
            <a:r>
              <a:rPr lang="en-US" sz="2300" u="sng" dirty="0" smtClean="0"/>
              <a:t>ending</a:t>
            </a:r>
            <a:r>
              <a:rPr lang="en-US" sz="2300" dirty="0" smtClean="0"/>
              <a:t>. Ex: CaCO</a:t>
            </a:r>
            <a:r>
              <a:rPr lang="en-US" sz="2300" baseline="-25000" dirty="0" smtClean="0"/>
              <a:t>3</a:t>
            </a:r>
            <a:r>
              <a:rPr lang="en-US" sz="2300" dirty="0" smtClean="0"/>
              <a:t> = calcium carbonate</a:t>
            </a:r>
            <a:endParaRPr lang="en-US" sz="2300" dirty="0"/>
          </a:p>
        </p:txBody>
      </p:sp>
      <p:pic>
        <p:nvPicPr>
          <p:cNvPr id="4" name="Picture 2" descr="http://www.chem4kids.com/files/art/atom_namin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4815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Name the following compounds:</a:t>
            </a:r>
          </a:p>
          <a:p>
            <a:endParaRPr lang="en-US" sz="2300" dirty="0"/>
          </a:p>
          <a:p>
            <a:r>
              <a:rPr lang="en-US" sz="2300" dirty="0" smtClean="0"/>
              <a:t>Na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O</a:t>
            </a:r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AlBr</a:t>
            </a:r>
            <a:r>
              <a:rPr lang="en-US" sz="2300" baseline="-25000" dirty="0" smtClean="0"/>
              <a:t>3</a:t>
            </a:r>
          </a:p>
          <a:p>
            <a:endParaRPr lang="en-US" sz="2300" baseline="-25000" dirty="0"/>
          </a:p>
          <a:p>
            <a:endParaRPr lang="en-US" sz="2300" baseline="-25000" dirty="0" smtClean="0"/>
          </a:p>
          <a:p>
            <a:r>
              <a:rPr lang="en-US" sz="2300" dirty="0" smtClean="0"/>
              <a:t>Li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SO</a:t>
            </a:r>
            <a:r>
              <a:rPr lang="en-US" sz="2300" baseline="-25000" dirty="0" smtClean="0"/>
              <a:t>4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971800"/>
            <a:ext cx="2374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Sodium oxide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7293" y="4333473"/>
            <a:ext cx="3251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Aluminum bromide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971" y="5705073"/>
            <a:ext cx="25779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Lithium sulfate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Name the following compounds:</a:t>
            </a:r>
          </a:p>
          <a:p>
            <a:endParaRPr lang="en-US" sz="2300" dirty="0"/>
          </a:p>
          <a:p>
            <a:r>
              <a:rPr lang="en-US" sz="2300" dirty="0" smtClean="0"/>
              <a:t>LiNO</a:t>
            </a:r>
            <a:r>
              <a:rPr lang="en-US" sz="2300" baseline="-25000" dirty="0" smtClean="0"/>
              <a:t>3</a:t>
            </a:r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Ca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(PO</a:t>
            </a:r>
            <a:r>
              <a:rPr lang="en-US" sz="2300" baseline="-25000" dirty="0" smtClean="0"/>
              <a:t>4</a:t>
            </a:r>
            <a:r>
              <a:rPr lang="en-US" sz="2300" dirty="0" smtClean="0"/>
              <a:t>)</a:t>
            </a:r>
            <a:r>
              <a:rPr lang="en-US" sz="2300" baseline="-25000" dirty="0" smtClean="0"/>
              <a:t>3</a:t>
            </a:r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(NH</a:t>
            </a:r>
            <a:r>
              <a:rPr lang="en-US" sz="2300" baseline="-25000" dirty="0" smtClean="0"/>
              <a:t>4</a:t>
            </a:r>
            <a:r>
              <a:rPr lang="en-US" sz="2300" dirty="0" smtClean="0"/>
              <a:t>)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O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2583515"/>
            <a:ext cx="25562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Lithium nitrate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4732" y="4410459"/>
            <a:ext cx="3251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phosphate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8933" y="5933673"/>
            <a:ext cx="30028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Ammonium oxide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Writing the Formula with Regular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When writing the </a:t>
            </a:r>
            <a:r>
              <a:rPr lang="en-US" sz="2300" u="sng" dirty="0" smtClean="0"/>
              <a:t>formula</a:t>
            </a:r>
            <a:r>
              <a:rPr lang="en-US" sz="2300" dirty="0" smtClean="0"/>
              <a:t> of a compound that starts with a regular metal, you must </a:t>
            </a:r>
            <a:r>
              <a:rPr lang="en-US" sz="2300" u="sng" dirty="0" smtClean="0"/>
              <a:t>BALANCE THE CHARGES</a:t>
            </a:r>
            <a:r>
              <a:rPr lang="en-US" sz="2300" dirty="0" smtClean="0"/>
              <a:t>.</a:t>
            </a:r>
          </a:p>
          <a:p>
            <a:endParaRPr lang="en-US" sz="2300" dirty="0"/>
          </a:p>
          <a:p>
            <a:r>
              <a:rPr lang="en-US" sz="2300" dirty="0"/>
              <a:t>Ex: aluminum bromide</a:t>
            </a:r>
          </a:p>
          <a:p>
            <a:pPr marL="0" indent="0">
              <a:buNone/>
            </a:pPr>
            <a:r>
              <a:rPr lang="en-US" sz="2300" dirty="0"/>
              <a:t>			</a:t>
            </a:r>
            <a:r>
              <a:rPr lang="en-US" sz="2300" dirty="0" err="1"/>
              <a:t>AlBr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		balance charges</a:t>
            </a:r>
          </a:p>
          <a:p>
            <a:pPr marL="0" indent="0">
              <a:buNone/>
            </a:pPr>
            <a:r>
              <a:rPr lang="en-US" sz="2300" dirty="0"/>
              <a:t>			Al</a:t>
            </a:r>
            <a:r>
              <a:rPr lang="en-US" sz="2300" baseline="30000" dirty="0"/>
              <a:t>+3</a:t>
            </a:r>
            <a:r>
              <a:rPr lang="en-US" sz="2300" dirty="0"/>
              <a:t>Br</a:t>
            </a:r>
            <a:r>
              <a:rPr lang="en-US" sz="2300" baseline="30000" dirty="0"/>
              <a:t>-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			AlBr</a:t>
            </a:r>
            <a:r>
              <a:rPr lang="en-US" sz="2300" baseline="-25000" dirty="0"/>
              <a:t>3</a:t>
            </a:r>
            <a:endParaRPr lang="en-US" sz="2300" dirty="0"/>
          </a:p>
          <a:p>
            <a:endParaRPr lang="en-US" sz="2300" dirty="0"/>
          </a:p>
        </p:txBody>
      </p:sp>
      <p:pic>
        <p:nvPicPr>
          <p:cNvPr id="21506" name="Picture 2" descr="http://2.bp.blogspot.com/_HNsvAteDvJ0/TK5n1EbA0YI/AAAAAAAAAAc/-5O62tTzPbQ/s1600/ionfor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16124"/>
            <a:ext cx="3886200" cy="36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formula for the following compounds:</a:t>
            </a:r>
          </a:p>
          <a:p>
            <a:endParaRPr lang="en-US" sz="2300" dirty="0"/>
          </a:p>
          <a:p>
            <a:r>
              <a:rPr lang="en-US" sz="2300" dirty="0" smtClean="0"/>
              <a:t>Aluminum chloride</a:t>
            </a:r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Calcium acetate</a:t>
            </a:r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Lithium fluoride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2971800"/>
            <a:ext cx="9412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AlCl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572000"/>
            <a:ext cx="21547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6320" y="6019800"/>
            <a:ext cx="6351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formula for the following compounds:</a:t>
            </a:r>
          </a:p>
          <a:p>
            <a:endParaRPr lang="en-US" sz="2300" dirty="0"/>
          </a:p>
          <a:p>
            <a:r>
              <a:rPr lang="en-US" sz="2300" dirty="0" smtClean="0"/>
              <a:t>Calcium carbonate</a:t>
            </a:r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Aluminum oxide</a:t>
            </a:r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Cesium oxalate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3012440" y="2971800"/>
            <a:ext cx="12137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1024" y="4572000"/>
            <a:ext cx="10166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9009" y="6019800"/>
            <a:ext cx="14606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9.1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pPr marL="457200" indent="-457200">
              <a:buAutoNum type="arabicPeriod"/>
            </a:pPr>
            <a:r>
              <a:rPr lang="en-US" sz="2300" dirty="0" smtClean="0"/>
              <a:t>What are the usual ending for the names of polyatomic ions?</a:t>
            </a:r>
          </a:p>
          <a:p>
            <a:pPr marL="457200" indent="-457200">
              <a:buAutoNum type="arabicPeriod"/>
            </a:pPr>
            <a:r>
              <a:rPr lang="en-US" sz="2300" dirty="0" smtClean="0"/>
              <a:t>How does a polyatomic ion differ from a monatomic ion?</a:t>
            </a:r>
          </a:p>
          <a:p>
            <a:pPr marL="457200" indent="-457200">
              <a:buAutoNum type="arabicPeriod"/>
            </a:pPr>
            <a:r>
              <a:rPr lang="en-US" sz="2300" dirty="0" smtClean="0"/>
              <a:t>Write the formula for these binary compounds.</a:t>
            </a:r>
          </a:p>
          <a:p>
            <a:pPr marL="857250" lvl="1" indent="-457200">
              <a:buAutoNum type="alphaLcPeriod"/>
            </a:pPr>
            <a:r>
              <a:rPr lang="en-US" sz="2100" dirty="0" smtClean="0"/>
              <a:t>Beryllium chloride</a:t>
            </a:r>
          </a:p>
          <a:p>
            <a:pPr marL="857250" lvl="1" indent="-457200">
              <a:buAutoNum type="alphaLcPeriod"/>
            </a:pPr>
            <a:r>
              <a:rPr lang="en-US" sz="2100" dirty="0" smtClean="0"/>
              <a:t>Cesium sulfide</a:t>
            </a:r>
          </a:p>
          <a:p>
            <a:pPr marL="857250" lvl="1" indent="-457200">
              <a:buAutoNum type="alphaLcPeriod"/>
            </a:pPr>
            <a:r>
              <a:rPr lang="en-US" sz="2100" dirty="0" smtClean="0"/>
              <a:t>Sodium iodide</a:t>
            </a:r>
          </a:p>
          <a:p>
            <a:pPr marL="857250" lvl="1" indent="-457200">
              <a:buAutoNum type="alphaLcPeriod"/>
            </a:pPr>
            <a:r>
              <a:rPr lang="en-US" sz="2100" dirty="0" smtClean="0"/>
              <a:t>Strontium oxide</a:t>
            </a:r>
            <a:endParaRPr lang="en-US" sz="2100" dirty="0"/>
          </a:p>
          <a:p>
            <a:pPr marL="0" indent="0">
              <a:buNone/>
            </a:pP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electron dot structure for the following elements:</a:t>
            </a:r>
          </a:p>
          <a:p>
            <a:endParaRPr lang="en-US" sz="2300" dirty="0"/>
          </a:p>
          <a:p>
            <a:pPr marL="0" indent="0" algn="ctr">
              <a:buNone/>
            </a:pPr>
            <a:r>
              <a:rPr lang="en-US" sz="2300" dirty="0" smtClean="0"/>
              <a:t>P</a:t>
            </a:r>
          </a:p>
          <a:p>
            <a:pPr algn="ctr"/>
            <a:endParaRPr lang="en-US" sz="2300" dirty="0"/>
          </a:p>
          <a:p>
            <a:pPr marL="0" indent="0" algn="ctr">
              <a:buNone/>
            </a:pPr>
            <a:r>
              <a:rPr lang="en-US" sz="2300" dirty="0" err="1" smtClean="0"/>
              <a:t>Ar</a:t>
            </a:r>
            <a:endParaRPr lang="en-US" sz="2300" dirty="0" smtClean="0"/>
          </a:p>
          <a:p>
            <a:pPr marL="0" indent="0" algn="ctr">
              <a:buNone/>
            </a:pPr>
            <a:endParaRPr lang="en-US" sz="2300" dirty="0" smtClean="0"/>
          </a:p>
          <a:p>
            <a:pPr marL="0" indent="0" algn="ctr">
              <a:buNone/>
            </a:pPr>
            <a:r>
              <a:rPr lang="en-US" sz="2300" dirty="0" smtClean="0"/>
              <a:t>Mg</a:t>
            </a:r>
          </a:p>
          <a:p>
            <a:pPr marL="0" indent="0" algn="ctr">
              <a:buNone/>
            </a:pPr>
            <a:endParaRPr lang="en-US" sz="2300" dirty="0"/>
          </a:p>
          <a:p>
            <a:pPr marL="0" indent="0" algn="ctr">
              <a:buNone/>
            </a:pPr>
            <a:r>
              <a:rPr lang="en-US" sz="2300" dirty="0" smtClean="0"/>
              <a:t>He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9.1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4. Write the formula for these compounds.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a. sodium perchlorate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b. magnesium hydrogen carbonate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c. calcium acetate</a:t>
            </a:r>
          </a:p>
          <a:p>
            <a:pPr marL="0" indent="0">
              <a:buNone/>
            </a:pPr>
            <a:r>
              <a:rPr lang="en-US" sz="2300" dirty="0" smtClean="0"/>
              <a:t>5. Identify any incorrect formulas. Explain your answer.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a. Mg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(SO</a:t>
            </a:r>
            <a:r>
              <a:rPr lang="en-US" sz="2300" baseline="-25000" dirty="0" smtClean="0"/>
              <a:t>4</a:t>
            </a:r>
            <a:r>
              <a:rPr lang="en-US" sz="2300" dirty="0" smtClean="0"/>
              <a:t>)</a:t>
            </a:r>
            <a:r>
              <a:rPr lang="en-US" sz="2300" baseline="-25000" dirty="0" smtClean="0"/>
              <a:t>3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b. Rb</a:t>
            </a:r>
            <a:r>
              <a:rPr lang="en-US" sz="2300" baseline="-25000" dirty="0" smtClean="0"/>
              <a:t>3</a:t>
            </a:r>
            <a:r>
              <a:rPr lang="en-US" sz="2300" dirty="0" smtClean="0"/>
              <a:t>As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c. BeCl</a:t>
            </a:r>
            <a:r>
              <a:rPr lang="en-US" sz="2300" baseline="-25000" dirty="0" smtClean="0"/>
              <a:t>3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d. </a:t>
            </a:r>
            <a:r>
              <a:rPr lang="en-US" sz="2300" dirty="0" err="1" smtClean="0"/>
              <a:t>NaF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9.2 – Naming with Transition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u="sng" dirty="0" smtClean="0"/>
              <a:t>Transition metals</a:t>
            </a:r>
            <a:r>
              <a:rPr lang="en-US" sz="2300" dirty="0" smtClean="0"/>
              <a:t> can have </a:t>
            </a:r>
            <a:r>
              <a:rPr lang="en-US" sz="2300" u="sng" dirty="0" smtClean="0"/>
              <a:t>multiple</a:t>
            </a:r>
            <a:r>
              <a:rPr lang="en-US" sz="2300" dirty="0" smtClean="0"/>
              <a:t> charges, so you cannot tell the charge based on the </a:t>
            </a:r>
            <a:r>
              <a:rPr lang="en-US" sz="2300" u="sng" dirty="0" smtClean="0"/>
              <a:t>group</a:t>
            </a:r>
            <a:r>
              <a:rPr lang="en-US" sz="2300" dirty="0" smtClean="0"/>
              <a:t> it is in.</a:t>
            </a:r>
          </a:p>
          <a:p>
            <a:r>
              <a:rPr lang="en-US" sz="2300" dirty="0" smtClean="0"/>
              <a:t>Since transition metals can have </a:t>
            </a:r>
            <a:r>
              <a:rPr lang="en-US" sz="2300" u="sng" dirty="0" smtClean="0"/>
              <a:t>multiple</a:t>
            </a:r>
            <a:r>
              <a:rPr lang="en-US" sz="2300" dirty="0" smtClean="0"/>
              <a:t> charges, we use a </a:t>
            </a:r>
            <a:r>
              <a:rPr lang="en-US" sz="2300" u="sng" dirty="0" smtClean="0"/>
              <a:t>roman numeral</a:t>
            </a:r>
            <a:r>
              <a:rPr lang="en-US" sz="2300" dirty="0" smtClean="0"/>
              <a:t> to indicate the charge.</a:t>
            </a:r>
          </a:p>
          <a:p>
            <a:r>
              <a:rPr lang="en-US" sz="2300" dirty="0" smtClean="0"/>
              <a:t>Review of Roman Numerals</a:t>
            </a:r>
          </a:p>
          <a:p>
            <a:pPr marL="457200" lvl="1" indent="0">
              <a:buNone/>
            </a:pPr>
            <a:r>
              <a:rPr lang="en-US" sz="2100" dirty="0" smtClean="0"/>
              <a:t>1 = I</a:t>
            </a:r>
          </a:p>
          <a:p>
            <a:pPr marL="457200" lvl="1" indent="0">
              <a:buNone/>
            </a:pPr>
            <a:r>
              <a:rPr lang="en-US" sz="2100" dirty="0" smtClean="0"/>
              <a:t>2 = II</a:t>
            </a:r>
          </a:p>
          <a:p>
            <a:pPr marL="457200" lvl="1" indent="0">
              <a:buNone/>
            </a:pPr>
            <a:r>
              <a:rPr lang="en-US" sz="2100" dirty="0" smtClean="0"/>
              <a:t>3 = III</a:t>
            </a:r>
          </a:p>
          <a:p>
            <a:pPr marL="457200" lvl="1" indent="0">
              <a:buNone/>
            </a:pPr>
            <a:r>
              <a:rPr lang="en-US" sz="2100" dirty="0" smtClean="0"/>
              <a:t>4 = IV</a:t>
            </a:r>
          </a:p>
          <a:p>
            <a:pPr marL="457200" lvl="1" indent="0">
              <a:buNone/>
            </a:pPr>
            <a:r>
              <a:rPr lang="en-US" sz="2100" dirty="0" smtClean="0"/>
              <a:t>5 = V</a:t>
            </a:r>
          </a:p>
          <a:p>
            <a:pPr marL="457200" lvl="1" indent="0">
              <a:buNone/>
            </a:pPr>
            <a:r>
              <a:rPr lang="en-US" sz="2100" dirty="0" smtClean="0"/>
              <a:t>**You should not use a roman numeral over 5.</a:t>
            </a:r>
          </a:p>
        </p:txBody>
      </p:sp>
      <p:pic>
        <p:nvPicPr>
          <p:cNvPr id="19458" name="Picture 2" descr="http://education-portal.com/cimages/multimages/16/ionic-compounds-with-transition-me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48579"/>
            <a:ext cx="3733800" cy="21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Transition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When </a:t>
            </a:r>
            <a:r>
              <a:rPr lang="en-US" sz="2300" u="sng" dirty="0" smtClean="0"/>
              <a:t>naming</a:t>
            </a:r>
            <a:r>
              <a:rPr lang="en-US" sz="2300" dirty="0" smtClean="0"/>
              <a:t> compounds that start with a transition metal, you should </a:t>
            </a:r>
            <a:r>
              <a:rPr lang="en-US" sz="2300" u="sng" dirty="0" smtClean="0"/>
              <a:t>balance</a:t>
            </a:r>
            <a:r>
              <a:rPr lang="en-US" sz="2300" dirty="0" smtClean="0"/>
              <a:t> charges to figure out the </a:t>
            </a:r>
            <a:r>
              <a:rPr lang="en-US" sz="2300" u="sng" dirty="0" smtClean="0"/>
              <a:t>charge</a:t>
            </a:r>
            <a:r>
              <a:rPr lang="en-US" sz="2300" dirty="0" smtClean="0"/>
              <a:t> of the transition metal.</a:t>
            </a:r>
          </a:p>
          <a:p>
            <a:r>
              <a:rPr lang="en-US" sz="2300" dirty="0" smtClean="0"/>
              <a:t>Remember add </a:t>
            </a:r>
            <a:r>
              <a:rPr lang="en-US" sz="2300" u="sng" dirty="0" smtClean="0"/>
              <a:t>–ide</a:t>
            </a:r>
            <a:r>
              <a:rPr lang="en-US" sz="2300" dirty="0" smtClean="0"/>
              <a:t> to the anion if it is not a polyatomic ion.</a:t>
            </a:r>
          </a:p>
          <a:p>
            <a:endParaRPr lang="en-US" sz="2300" dirty="0"/>
          </a:p>
          <a:p>
            <a:r>
              <a:rPr lang="en-US" sz="2300" dirty="0" smtClean="0"/>
              <a:t>Ex: </a:t>
            </a:r>
            <a:r>
              <a:rPr lang="en-US" sz="2300" dirty="0" err="1" smtClean="0"/>
              <a:t>CuO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		we know that O has a -2 charge.</a:t>
            </a:r>
            <a:endParaRPr lang="en-US" sz="2300" dirty="0"/>
          </a:p>
          <a:p>
            <a:pPr marL="0" indent="0">
              <a:buNone/>
            </a:pPr>
            <a:r>
              <a:rPr lang="en-US" sz="2300" dirty="0" smtClean="0"/>
              <a:t>		CuO</a:t>
            </a:r>
            <a:r>
              <a:rPr lang="en-US" sz="2300" baseline="30000" dirty="0" smtClean="0">
                <a:solidFill>
                  <a:srgbClr val="FF0000"/>
                </a:solidFill>
              </a:rPr>
              <a:t>-2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	to cancel out a -2, Cu must be +2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	Cu</a:t>
            </a:r>
            <a:r>
              <a:rPr lang="en-US" sz="2300" baseline="30000" dirty="0" smtClean="0">
                <a:solidFill>
                  <a:srgbClr val="FF0000"/>
                </a:solidFill>
              </a:rPr>
              <a:t>+2</a:t>
            </a:r>
            <a:r>
              <a:rPr lang="en-US" sz="2300" dirty="0" smtClean="0"/>
              <a:t>O</a:t>
            </a:r>
            <a:r>
              <a:rPr lang="en-US" sz="2300" baseline="30000" dirty="0" smtClean="0"/>
              <a:t>-2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	so the name would be </a:t>
            </a:r>
            <a:r>
              <a:rPr lang="en-US" sz="2300" dirty="0" smtClean="0">
                <a:solidFill>
                  <a:srgbClr val="FF0000"/>
                </a:solidFill>
              </a:rPr>
              <a:t>copper (II) oxide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names for the following:</a:t>
            </a:r>
          </a:p>
          <a:p>
            <a:endParaRPr lang="en-US" sz="2300" dirty="0"/>
          </a:p>
          <a:p>
            <a:r>
              <a:rPr lang="en-US" sz="2300" dirty="0" smtClean="0"/>
              <a:t>Cu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O</a:t>
            </a:r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FeCl</a:t>
            </a:r>
            <a:r>
              <a:rPr lang="en-US" sz="2300" baseline="-25000" dirty="0" smtClean="0"/>
              <a:t>3</a:t>
            </a:r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PbSO</a:t>
            </a:r>
            <a:r>
              <a:rPr lang="en-US" sz="2300" baseline="-25000" dirty="0" smtClean="0"/>
              <a:t>4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819400"/>
            <a:ext cx="28409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 (I) oxide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4844" y="4493491"/>
            <a:ext cx="30412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 (III) chloride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3918" y="5938982"/>
            <a:ext cx="28119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(II) sulfate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name of the following:</a:t>
            </a:r>
          </a:p>
          <a:p>
            <a:endParaRPr lang="en-US" sz="2300" dirty="0"/>
          </a:p>
          <a:p>
            <a:r>
              <a:rPr lang="en-US" sz="2300" dirty="0" smtClean="0"/>
              <a:t>PbS</a:t>
            </a:r>
            <a:r>
              <a:rPr lang="en-US" sz="2300" baseline="-25000" dirty="0" smtClean="0"/>
              <a:t>2</a:t>
            </a:r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Zn(C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H</a:t>
            </a:r>
            <a:r>
              <a:rPr lang="en-US" sz="2300" baseline="-25000" dirty="0" smtClean="0"/>
              <a:t>3</a:t>
            </a:r>
            <a:r>
              <a:rPr lang="en-US" sz="2300" dirty="0" smtClean="0"/>
              <a:t>O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)</a:t>
            </a:r>
            <a:r>
              <a:rPr lang="en-US" sz="2300" baseline="-25000" dirty="0" smtClean="0"/>
              <a:t>2</a:t>
            </a:r>
          </a:p>
          <a:p>
            <a:endParaRPr lang="en-US" sz="2300" baseline="-25000" dirty="0"/>
          </a:p>
          <a:p>
            <a:endParaRPr lang="en-US" sz="2300" baseline="-25000" dirty="0" smtClean="0"/>
          </a:p>
          <a:p>
            <a:r>
              <a:rPr lang="en-US" sz="2300" dirty="0" smtClean="0"/>
              <a:t>Ag</a:t>
            </a:r>
            <a:r>
              <a:rPr lang="en-US" sz="2300" baseline="-25000" dirty="0" smtClean="0"/>
              <a:t>3</a:t>
            </a:r>
            <a:r>
              <a:rPr lang="en-US" sz="2300" dirty="0" smtClean="0"/>
              <a:t>PO</a:t>
            </a:r>
            <a:r>
              <a:rPr lang="en-US" sz="2300" baseline="-25000" dirty="0" smtClean="0"/>
              <a:t>3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657073"/>
            <a:ext cx="28664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(IV) </a:t>
            </a:r>
            <a:r>
              <a:rPr lang="en-US" sz="25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ulfide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493491"/>
            <a:ext cx="28344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Zinc (II) acetate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1184" y="5791200"/>
            <a:ext cx="33189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 (I) </a:t>
            </a:r>
            <a:r>
              <a:rPr lang="en-US" sz="25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phosphite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4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Old Names for Transition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For the </a:t>
            </a:r>
            <a:r>
              <a:rPr lang="en-US" sz="2300" u="sng" dirty="0" smtClean="0"/>
              <a:t>old</a:t>
            </a:r>
            <a:r>
              <a:rPr lang="en-US" sz="2300" dirty="0" smtClean="0"/>
              <a:t> naming system for </a:t>
            </a:r>
            <a:r>
              <a:rPr lang="en-US" sz="2300" u="sng" dirty="0" smtClean="0"/>
              <a:t>transition metals</a:t>
            </a:r>
            <a:r>
              <a:rPr lang="en-US" sz="2300" dirty="0" smtClean="0"/>
              <a:t>, the old </a:t>
            </a:r>
            <a:r>
              <a:rPr lang="en-US" sz="2300" u="sng" dirty="0" smtClean="0"/>
              <a:t>Latin</a:t>
            </a:r>
            <a:r>
              <a:rPr lang="en-US" sz="2300" dirty="0" smtClean="0"/>
              <a:t> names are used with the suffix –</a:t>
            </a:r>
            <a:r>
              <a:rPr lang="en-US" sz="2300" dirty="0" err="1" smtClean="0"/>
              <a:t>ic</a:t>
            </a:r>
            <a:r>
              <a:rPr lang="en-US" sz="2300" dirty="0" smtClean="0"/>
              <a:t> or –</a:t>
            </a:r>
            <a:r>
              <a:rPr lang="en-US" sz="2300" dirty="0" err="1" smtClean="0"/>
              <a:t>ous</a:t>
            </a:r>
            <a:r>
              <a:rPr lang="en-US" sz="2300" dirty="0" smtClean="0"/>
              <a:t>.</a:t>
            </a:r>
          </a:p>
          <a:p>
            <a:endParaRPr lang="en-US" sz="2300" dirty="0"/>
          </a:p>
          <a:p>
            <a:endParaRPr lang="en-US" sz="23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22462"/>
              </p:ext>
            </p:extLst>
          </p:nvPr>
        </p:nvGraphicFramePr>
        <p:xfrm>
          <a:off x="1600200" y="2133595"/>
          <a:ext cx="5486399" cy="4572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Old Name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</a:t>
                      </a:r>
                      <a:r>
                        <a:rPr lang="en-US" sz="2000" baseline="30000" dirty="0">
                          <a:effectLst/>
                        </a:rPr>
                        <a:t>3+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ferric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</a:t>
                      </a:r>
                      <a:r>
                        <a:rPr lang="en-US" sz="2000" baseline="30000">
                          <a:effectLst/>
                        </a:rPr>
                        <a:t>2+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ferrous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Cu</a:t>
                      </a:r>
                      <a:r>
                        <a:rPr lang="en-US" sz="2000" baseline="30000">
                          <a:effectLst/>
                        </a:rPr>
                        <a:t>2+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cupric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Cu</a:t>
                      </a:r>
                      <a:r>
                        <a:rPr lang="en-US" sz="2000" baseline="30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cuprous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</a:t>
                      </a:r>
                      <a:r>
                        <a:rPr lang="en-US" sz="2000" baseline="30000">
                          <a:effectLst/>
                        </a:rPr>
                        <a:t>3+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cobaltic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</a:t>
                      </a:r>
                      <a:r>
                        <a:rPr lang="en-US" sz="2000" baseline="30000" dirty="0">
                          <a:effectLst/>
                        </a:rPr>
                        <a:t>2+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cobaltous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Sn</a:t>
                      </a:r>
                      <a:r>
                        <a:rPr lang="en-US" sz="2000" baseline="30000">
                          <a:effectLst/>
                        </a:rPr>
                        <a:t>4+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stannic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Sn</a:t>
                      </a:r>
                      <a:r>
                        <a:rPr lang="en-US" sz="2000" baseline="30000">
                          <a:effectLst/>
                        </a:rPr>
                        <a:t>2+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stannous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Pb</a:t>
                      </a:r>
                      <a:r>
                        <a:rPr lang="en-US" sz="2000" baseline="30000">
                          <a:effectLst/>
                        </a:rPr>
                        <a:t>4+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plumbic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Pb</a:t>
                      </a:r>
                      <a:r>
                        <a:rPr lang="en-US" sz="2000" baseline="30000">
                          <a:effectLst/>
                        </a:rPr>
                        <a:t>2+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plumbous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Hg</a:t>
                      </a:r>
                      <a:r>
                        <a:rPr lang="en-US" sz="2000" baseline="30000">
                          <a:effectLst/>
                        </a:rPr>
                        <a:t>2+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mercuric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Hg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r>
                        <a:rPr lang="en-US" sz="2000" baseline="30000">
                          <a:effectLst/>
                        </a:rPr>
                        <a:t>2+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mercurous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5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Old Names for Transition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The </a:t>
            </a:r>
            <a:r>
              <a:rPr lang="en-US" sz="2300" u="sng" dirty="0" smtClean="0"/>
              <a:t>–</a:t>
            </a:r>
            <a:r>
              <a:rPr lang="en-US" sz="2300" u="sng" dirty="0" err="1" smtClean="0"/>
              <a:t>ic</a:t>
            </a:r>
            <a:r>
              <a:rPr lang="en-US" sz="2300" dirty="0" smtClean="0"/>
              <a:t> ending indicates a </a:t>
            </a:r>
            <a:r>
              <a:rPr lang="en-US" sz="2300" u="sng" dirty="0" smtClean="0"/>
              <a:t>higher</a:t>
            </a:r>
            <a:r>
              <a:rPr lang="en-US" sz="2300" dirty="0" smtClean="0"/>
              <a:t> charge, and the </a:t>
            </a:r>
            <a:r>
              <a:rPr lang="en-US" sz="2300" u="sng" dirty="0" smtClean="0"/>
              <a:t>–</a:t>
            </a:r>
            <a:r>
              <a:rPr lang="en-US" sz="2300" u="sng" dirty="0" err="1" smtClean="0"/>
              <a:t>ous</a:t>
            </a:r>
            <a:r>
              <a:rPr lang="en-US" sz="2300" u="sng" dirty="0" smtClean="0"/>
              <a:t> </a:t>
            </a:r>
            <a:r>
              <a:rPr lang="en-US" sz="2300" dirty="0" smtClean="0"/>
              <a:t>ending indicates a </a:t>
            </a:r>
            <a:r>
              <a:rPr lang="en-US" sz="2300" u="sng" dirty="0" smtClean="0"/>
              <a:t>lower</a:t>
            </a:r>
            <a:r>
              <a:rPr lang="en-US" sz="2300" dirty="0" smtClean="0"/>
              <a:t> charge.</a:t>
            </a:r>
          </a:p>
          <a:p>
            <a:r>
              <a:rPr lang="en-US" sz="2300" dirty="0" smtClean="0"/>
              <a:t>When writing the </a:t>
            </a:r>
            <a:r>
              <a:rPr lang="en-US" sz="2300" u="sng" dirty="0" smtClean="0"/>
              <a:t>name</a:t>
            </a:r>
            <a:r>
              <a:rPr lang="en-US" sz="2300" dirty="0" smtClean="0"/>
              <a:t> for a compound, you figure out the </a:t>
            </a:r>
            <a:r>
              <a:rPr lang="en-US" sz="2300" u="sng" dirty="0" smtClean="0"/>
              <a:t>charge</a:t>
            </a:r>
            <a:r>
              <a:rPr lang="en-US" sz="2300" dirty="0" smtClean="0"/>
              <a:t> for the transition metal and then find the old name on the </a:t>
            </a:r>
            <a:r>
              <a:rPr lang="en-US" sz="2300" u="sng" dirty="0" smtClean="0"/>
              <a:t>chart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Ex: </a:t>
            </a:r>
            <a:r>
              <a:rPr lang="en-US" sz="2300" dirty="0" err="1" smtClean="0"/>
              <a:t>FeS</a:t>
            </a:r>
            <a:endParaRPr lang="en-US" sz="2300" dirty="0" smtClean="0"/>
          </a:p>
          <a:p>
            <a:pPr marL="914400" lvl="2" indent="0">
              <a:buNone/>
            </a:pPr>
            <a:r>
              <a:rPr lang="en-US" sz="2300" dirty="0" smtClean="0"/>
              <a:t>Fe</a:t>
            </a:r>
            <a:r>
              <a:rPr lang="en-US" sz="2300" baseline="30000" dirty="0" smtClean="0">
                <a:solidFill>
                  <a:srgbClr val="FF0000"/>
                </a:solidFill>
              </a:rPr>
              <a:t>+2</a:t>
            </a:r>
            <a:r>
              <a:rPr lang="en-US" sz="2300" dirty="0" smtClean="0"/>
              <a:t>S</a:t>
            </a:r>
            <a:r>
              <a:rPr lang="en-US" sz="2300" baseline="30000" dirty="0" smtClean="0">
                <a:solidFill>
                  <a:srgbClr val="FF0000"/>
                </a:solidFill>
              </a:rPr>
              <a:t>-2</a:t>
            </a:r>
          </a:p>
          <a:p>
            <a:pPr marL="914400" lvl="2" indent="0">
              <a:buNone/>
            </a:pPr>
            <a:r>
              <a:rPr lang="en-US" sz="2300" dirty="0" smtClean="0"/>
              <a:t>Fe</a:t>
            </a:r>
            <a:r>
              <a:rPr lang="en-US" sz="2300" baseline="30000" dirty="0" smtClean="0">
                <a:solidFill>
                  <a:srgbClr val="FF0000"/>
                </a:solidFill>
              </a:rPr>
              <a:t>+2</a:t>
            </a:r>
            <a:r>
              <a:rPr lang="en-US" sz="2300" dirty="0" smtClean="0"/>
              <a:t> = ferr</a:t>
            </a:r>
            <a:r>
              <a:rPr lang="en-US" sz="2300" dirty="0" smtClean="0">
                <a:solidFill>
                  <a:srgbClr val="FF0000"/>
                </a:solidFill>
              </a:rPr>
              <a:t>ous</a:t>
            </a:r>
          </a:p>
          <a:p>
            <a:pPr marL="914400" lvl="2" indent="0">
              <a:buNone/>
            </a:pPr>
            <a:r>
              <a:rPr lang="en-US" sz="2300" dirty="0" err="1" smtClean="0"/>
              <a:t>FeS</a:t>
            </a:r>
            <a:r>
              <a:rPr lang="en-US" sz="2300" dirty="0" smtClean="0"/>
              <a:t> = ferrous sulfide</a:t>
            </a:r>
          </a:p>
        </p:txBody>
      </p:sp>
      <p:pic>
        <p:nvPicPr>
          <p:cNvPr id="1026" name="Picture 2" descr="https://dr282zn36sxxg.cloudfront.net/datastreams/f-d%3A07df9d8f97875fa40b6af31116ffa301a336d87cdbd1c485b308df1d%2BIMAGE_THUMB_POSTCARD%2BIMAGE_THUMB_POSTCARD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495800" cy="26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old names for the following:</a:t>
            </a:r>
          </a:p>
          <a:p>
            <a:endParaRPr lang="en-US" sz="2300" dirty="0"/>
          </a:p>
          <a:p>
            <a:r>
              <a:rPr lang="en-US" sz="2300" dirty="0" smtClean="0"/>
              <a:t>Cu</a:t>
            </a:r>
            <a:r>
              <a:rPr lang="en-US" sz="2300" baseline="-25000" dirty="0" smtClean="0"/>
              <a:t>3</a:t>
            </a:r>
            <a:r>
              <a:rPr lang="en-US" sz="2300" dirty="0" smtClean="0"/>
              <a:t>P</a:t>
            </a:r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Fe(NO</a:t>
            </a:r>
            <a:r>
              <a:rPr lang="en-US" sz="2300" baseline="-25000" dirty="0" smtClean="0"/>
              <a:t>3</a:t>
            </a:r>
            <a:r>
              <a:rPr lang="en-US" sz="2300" dirty="0" smtClean="0"/>
              <a:t>)</a:t>
            </a:r>
            <a:r>
              <a:rPr lang="en-US" sz="2300" baseline="-25000" dirty="0" smtClean="0"/>
              <a:t>3</a:t>
            </a:r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err="1" smtClean="0"/>
              <a:t>PbS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819400"/>
            <a:ext cx="32736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Cuprous phosphide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4844" y="4493491"/>
            <a:ext cx="22502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Ferric nitrate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3918" y="5938982"/>
            <a:ext cx="29097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Plumbous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sulfide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9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Writing the Formulas for Transition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When writing the </a:t>
            </a:r>
            <a:r>
              <a:rPr lang="en-US" sz="2300" u="sng" dirty="0" smtClean="0"/>
              <a:t>formula</a:t>
            </a:r>
            <a:r>
              <a:rPr lang="en-US" sz="2300" dirty="0" smtClean="0"/>
              <a:t> for a compound that starts with a </a:t>
            </a:r>
            <a:r>
              <a:rPr lang="en-US" sz="2300" u="sng" dirty="0" smtClean="0"/>
              <a:t>transition metal</a:t>
            </a:r>
            <a:r>
              <a:rPr lang="en-US" sz="2300" dirty="0" smtClean="0"/>
              <a:t>, you must </a:t>
            </a:r>
            <a:r>
              <a:rPr lang="en-US" sz="2300" u="sng" dirty="0" smtClean="0"/>
              <a:t>BALANCE THE CHARGES</a:t>
            </a:r>
            <a:r>
              <a:rPr lang="en-US" sz="2300" dirty="0" smtClean="0"/>
              <a:t>.</a:t>
            </a:r>
          </a:p>
          <a:p>
            <a:endParaRPr lang="en-US" sz="2300" dirty="0"/>
          </a:p>
          <a:p>
            <a:r>
              <a:rPr lang="en-US" sz="2300" dirty="0" smtClean="0"/>
              <a:t>Ex: vanadium (V) fluoride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		VF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	balance charges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		V</a:t>
            </a:r>
            <a:r>
              <a:rPr lang="en-US" sz="2300" baseline="30000" dirty="0" smtClean="0"/>
              <a:t>+5</a:t>
            </a:r>
            <a:r>
              <a:rPr lang="en-US" sz="2300" dirty="0" smtClean="0"/>
              <a:t>F</a:t>
            </a:r>
            <a:r>
              <a:rPr lang="en-US" sz="2300" baseline="30000" dirty="0" smtClean="0"/>
              <a:t>-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		VF</a:t>
            </a:r>
            <a:r>
              <a:rPr lang="en-US" sz="2300" baseline="-25000" dirty="0" smtClean="0"/>
              <a:t>5</a:t>
            </a:r>
          </a:p>
          <a:p>
            <a:pPr marL="0" indent="0">
              <a:buNone/>
            </a:pPr>
            <a:endParaRPr lang="en-US" sz="2300" baseline="-25000" dirty="0"/>
          </a:p>
          <a:p>
            <a:pPr marL="0" indent="0">
              <a:buNone/>
            </a:pPr>
            <a:r>
              <a:rPr lang="en-US" sz="2300" dirty="0" smtClean="0"/>
              <a:t>REMEMBER THE ROMAN NUMERAL IS THE </a:t>
            </a:r>
            <a:r>
              <a:rPr lang="en-US" sz="2300" u="sng" dirty="0" smtClean="0"/>
              <a:t>CHARGE</a:t>
            </a:r>
            <a:r>
              <a:rPr lang="en-US" sz="2300" dirty="0" smtClean="0"/>
              <a:t>, NOT THE </a:t>
            </a:r>
            <a:r>
              <a:rPr lang="en-US" sz="2300" u="sng" dirty="0" smtClean="0"/>
              <a:t>SUBSCRIPT</a:t>
            </a:r>
            <a:r>
              <a:rPr lang="en-US" sz="2300" dirty="0" smtClean="0"/>
              <a:t>!!!!!!!!!!!!!!!!</a:t>
            </a:r>
          </a:p>
          <a:p>
            <a:endParaRPr lang="en-US" sz="2300" dirty="0"/>
          </a:p>
        </p:txBody>
      </p:sp>
      <p:pic>
        <p:nvPicPr>
          <p:cNvPr id="2050" name="Picture 2" descr="4-ways-balance-job-se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04452"/>
            <a:ext cx="3886200" cy="259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formula for the following:</a:t>
            </a:r>
          </a:p>
          <a:p>
            <a:endParaRPr lang="en-US" sz="2300" dirty="0"/>
          </a:p>
          <a:p>
            <a:r>
              <a:rPr lang="en-US" sz="2300" dirty="0" smtClean="0"/>
              <a:t>Tin (II) permanganate</a:t>
            </a:r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Mercury (I) oxide</a:t>
            </a:r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Cobaltic carbonate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2961873"/>
            <a:ext cx="18982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(MnO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055" y="4419600"/>
            <a:ext cx="10134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6019800"/>
            <a:ext cx="17796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4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Octet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The </a:t>
            </a:r>
            <a:r>
              <a:rPr lang="en-US" sz="2300" u="sng" dirty="0" smtClean="0"/>
              <a:t>octet rule</a:t>
            </a:r>
            <a:r>
              <a:rPr lang="en-US" sz="2300" dirty="0" smtClean="0"/>
              <a:t> states that atoms tend to achieve a </a:t>
            </a:r>
            <a:r>
              <a:rPr lang="en-US" sz="2300" u="sng" dirty="0" smtClean="0"/>
              <a:t>stable</a:t>
            </a:r>
            <a:r>
              <a:rPr lang="en-US" sz="2300" dirty="0" smtClean="0"/>
              <a:t> configuration when they have </a:t>
            </a:r>
            <a:r>
              <a:rPr lang="en-US" sz="2300" u="sng" dirty="0" smtClean="0"/>
              <a:t>8</a:t>
            </a:r>
            <a:r>
              <a:rPr lang="en-US" sz="2300" dirty="0" smtClean="0"/>
              <a:t> valence electrons.</a:t>
            </a:r>
          </a:p>
          <a:p>
            <a:r>
              <a:rPr lang="en-US" sz="2300" u="sng" dirty="0" smtClean="0"/>
              <a:t>Metals</a:t>
            </a:r>
            <a:r>
              <a:rPr lang="en-US" sz="2300" dirty="0" smtClean="0"/>
              <a:t> tend to </a:t>
            </a:r>
            <a:r>
              <a:rPr lang="en-US" sz="2300" u="sng" dirty="0" smtClean="0"/>
              <a:t>lose</a:t>
            </a:r>
            <a:r>
              <a:rPr lang="en-US" sz="2300" dirty="0" smtClean="0"/>
              <a:t> electrons to achieve noble-gas configuration. </a:t>
            </a:r>
            <a:r>
              <a:rPr lang="en-US" sz="2300" u="sng" dirty="0" smtClean="0"/>
              <a:t>Nonmetals</a:t>
            </a:r>
            <a:r>
              <a:rPr lang="en-US" sz="2300" dirty="0" smtClean="0"/>
              <a:t> tend to </a:t>
            </a:r>
            <a:r>
              <a:rPr lang="en-US" sz="2300" u="sng" dirty="0" smtClean="0"/>
              <a:t>gain</a:t>
            </a:r>
            <a:r>
              <a:rPr lang="en-US" sz="2300" dirty="0" smtClean="0"/>
              <a:t> electrons to achieve noble-gas configuration.</a:t>
            </a:r>
            <a:endParaRPr lang="en-US" sz="2300" dirty="0"/>
          </a:p>
        </p:txBody>
      </p:sp>
      <p:pic>
        <p:nvPicPr>
          <p:cNvPr id="4098" name="Picture 2" descr="https://chemistry-batz.wikispaces.com/file/view/Octet%20Rule.jpg/396408818/329x225/Octet%20R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09998"/>
            <a:ext cx="3429000" cy="23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1.ytimg.com/vi/WzWk-mx_14E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4"/>
          <a:stretch/>
        </p:blipFill>
        <p:spPr bwMode="auto">
          <a:xfrm>
            <a:off x="152400" y="3983302"/>
            <a:ext cx="5181600" cy="19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formula for the following:</a:t>
            </a:r>
          </a:p>
          <a:p>
            <a:endParaRPr lang="en-US" sz="2300" dirty="0"/>
          </a:p>
          <a:p>
            <a:r>
              <a:rPr lang="en-US" sz="2300" dirty="0" smtClean="0"/>
              <a:t>Gold (II) iodide</a:t>
            </a:r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Vanadium (IV) nitrite</a:t>
            </a:r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ferrous chromate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3107260" y="2971800"/>
            <a:ext cx="8772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AuI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0086" y="4562073"/>
            <a:ext cx="14606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V(NO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0193" y="6019800"/>
            <a:ext cx="13005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FeCrO</a:t>
            </a:r>
            <a:r>
              <a:rPr lang="en-US" sz="25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4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Section 9.2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1. Write the formula for chromium (III) nitrite.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134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0"/>
            <a:ext cx="8839200" cy="924475"/>
          </a:xfrm>
        </p:spPr>
        <p:txBody>
          <a:bodyPr/>
          <a:lstStyle/>
          <a:p>
            <a:pPr algn="ctr"/>
            <a:r>
              <a:rPr lang="en-US" sz="15000" dirty="0" smtClean="0"/>
              <a:t>THE END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40134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err="1" smtClean="0"/>
              <a:t>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A </a:t>
            </a:r>
            <a:r>
              <a:rPr lang="en-US" sz="2300" u="sng" dirty="0" err="1" smtClean="0"/>
              <a:t>cation</a:t>
            </a:r>
            <a:r>
              <a:rPr lang="en-US" sz="2300" dirty="0" smtClean="0"/>
              <a:t> ion is a </a:t>
            </a:r>
            <a:r>
              <a:rPr lang="en-US" sz="2300" u="sng" dirty="0" smtClean="0"/>
              <a:t>positive</a:t>
            </a:r>
            <a:r>
              <a:rPr lang="en-US" sz="2300" dirty="0" smtClean="0"/>
              <a:t> ion that has </a:t>
            </a:r>
            <a:r>
              <a:rPr lang="en-US" sz="2300" u="sng" dirty="0" smtClean="0"/>
              <a:t>lost</a:t>
            </a:r>
            <a:r>
              <a:rPr lang="en-US" sz="2300" dirty="0" smtClean="0"/>
              <a:t> electrons.</a:t>
            </a:r>
          </a:p>
          <a:p>
            <a:r>
              <a:rPr lang="en-US" sz="2300" dirty="0" smtClean="0"/>
              <a:t>When writing the </a:t>
            </a:r>
            <a:r>
              <a:rPr lang="en-US" sz="2300" u="sng" dirty="0" smtClean="0"/>
              <a:t>electron configuration</a:t>
            </a:r>
            <a:r>
              <a:rPr lang="en-US" sz="2300" dirty="0" smtClean="0"/>
              <a:t> for a </a:t>
            </a:r>
            <a:r>
              <a:rPr lang="en-US" sz="2300" dirty="0" err="1" smtClean="0"/>
              <a:t>cation</a:t>
            </a:r>
            <a:r>
              <a:rPr lang="en-US" sz="2300" dirty="0" smtClean="0"/>
              <a:t>, write the electron configuration for the </a:t>
            </a:r>
            <a:r>
              <a:rPr lang="en-US" sz="2300" u="sng" dirty="0" smtClean="0"/>
              <a:t>atom</a:t>
            </a:r>
            <a:r>
              <a:rPr lang="en-US" sz="2300" dirty="0" smtClean="0"/>
              <a:t> and then subtract the electrons from the </a:t>
            </a:r>
            <a:r>
              <a:rPr lang="en-US" sz="2300" u="sng" dirty="0" smtClean="0"/>
              <a:t>highest</a:t>
            </a:r>
            <a:r>
              <a:rPr lang="en-US" sz="2300" dirty="0" smtClean="0"/>
              <a:t> energy level.</a:t>
            </a:r>
          </a:p>
          <a:p>
            <a:r>
              <a:rPr lang="en-US" sz="2300" dirty="0" smtClean="0"/>
              <a:t>When you name a </a:t>
            </a:r>
            <a:r>
              <a:rPr lang="en-US" sz="2300" u="sng" dirty="0" err="1" smtClean="0"/>
              <a:t>cation</a:t>
            </a:r>
            <a:r>
              <a:rPr lang="en-US" sz="2300" dirty="0" smtClean="0"/>
              <a:t>, the name of the </a:t>
            </a:r>
            <a:r>
              <a:rPr lang="en-US" sz="2300" u="sng" dirty="0" smtClean="0"/>
              <a:t>element</a:t>
            </a:r>
            <a:r>
              <a:rPr lang="en-US" sz="2300" dirty="0" smtClean="0"/>
              <a:t> does not change. Ex: Ca</a:t>
            </a:r>
            <a:r>
              <a:rPr lang="en-US" sz="2300" baseline="30000" dirty="0" smtClean="0"/>
              <a:t>+2</a:t>
            </a:r>
            <a:r>
              <a:rPr lang="en-US" sz="2300" dirty="0" smtClean="0"/>
              <a:t> = calcium ion</a:t>
            </a:r>
            <a:endParaRPr lang="en-US" sz="2300" dirty="0"/>
          </a:p>
        </p:txBody>
      </p:sp>
      <p:pic>
        <p:nvPicPr>
          <p:cNvPr id="5122" name="Picture 2" descr="http://antoine.frostburg.edu/chem/senese/101/compounds/slides/img0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14"/>
          <a:stretch/>
        </p:blipFill>
        <p:spPr bwMode="auto">
          <a:xfrm>
            <a:off x="1524000" y="3809999"/>
            <a:ext cx="6069293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electron configuration and name for the following:</a:t>
            </a:r>
          </a:p>
          <a:p>
            <a:pPr marL="0" indent="0">
              <a:buNone/>
            </a:pPr>
            <a:endParaRPr lang="en-US" sz="2300" dirty="0" smtClean="0"/>
          </a:p>
          <a:p>
            <a:r>
              <a:rPr lang="en-US" sz="2300" dirty="0" smtClean="0"/>
              <a:t>Sr</a:t>
            </a:r>
            <a:r>
              <a:rPr lang="en-US" sz="2300" baseline="30000" dirty="0" smtClean="0"/>
              <a:t>2+</a:t>
            </a:r>
            <a:endParaRPr lang="en-US" sz="2300" dirty="0" smtClean="0"/>
          </a:p>
          <a:p>
            <a:endParaRPr lang="en-US" sz="2300" dirty="0"/>
          </a:p>
          <a:p>
            <a:pPr marL="0" indent="0">
              <a:buNone/>
            </a:pPr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Fe</a:t>
            </a:r>
            <a:r>
              <a:rPr lang="en-US" sz="2300" baseline="30000" dirty="0" smtClean="0"/>
              <a:t>+3</a:t>
            </a:r>
            <a:endParaRPr lang="en-US" sz="2300" dirty="0" smtClean="0"/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971800"/>
            <a:ext cx="45079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algn="ctr"/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Strontium ion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171673"/>
            <a:ext cx="27847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/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 ion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dirty="0" smtClean="0"/>
              <a:t>Write the electron configurations and the name for the following:</a:t>
            </a:r>
          </a:p>
          <a:p>
            <a:endParaRPr lang="en-US" sz="2300" dirty="0" smtClean="0"/>
          </a:p>
          <a:p>
            <a:r>
              <a:rPr lang="en-US" sz="2300" dirty="0" smtClean="0"/>
              <a:t>Zn</a:t>
            </a:r>
            <a:r>
              <a:rPr lang="en-US" sz="2300" baseline="30000" dirty="0" smtClean="0"/>
              <a:t>+2</a:t>
            </a:r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Na</a:t>
            </a:r>
            <a:r>
              <a:rPr lang="en-US" sz="2300" baseline="30000" dirty="0" smtClean="0"/>
              <a:t>+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124200"/>
            <a:ext cx="34612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pPr algn="ctr"/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Zinc ion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257800"/>
            <a:ext cx="20008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2s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</a:t>
            </a:r>
            <a:r>
              <a:rPr lang="en-US" sz="25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algn="ctr"/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Sodium ion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55" y="14591"/>
            <a:ext cx="8839200" cy="924475"/>
          </a:xfrm>
        </p:spPr>
        <p:txBody>
          <a:bodyPr/>
          <a:lstStyle/>
          <a:p>
            <a:pPr algn="ctr"/>
            <a:r>
              <a:rPr lang="en-US" dirty="0" smtClean="0"/>
              <a:t>Anions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43583"/>
            <a:ext cx="8839200" cy="5410200"/>
          </a:xfrm>
        </p:spPr>
        <p:txBody>
          <a:bodyPr anchor="t" anchorCtr="0">
            <a:normAutofit/>
          </a:bodyPr>
          <a:lstStyle/>
          <a:p>
            <a:r>
              <a:rPr lang="en-US" sz="2300" u="sng" dirty="0" smtClean="0"/>
              <a:t>Anions</a:t>
            </a:r>
            <a:r>
              <a:rPr lang="en-US" sz="2300" dirty="0" smtClean="0"/>
              <a:t> are </a:t>
            </a:r>
            <a:r>
              <a:rPr lang="en-US" sz="2300" u="sng" dirty="0" smtClean="0"/>
              <a:t>negatively</a:t>
            </a:r>
            <a:r>
              <a:rPr lang="en-US" sz="2300" dirty="0" smtClean="0"/>
              <a:t> charged ions that have </a:t>
            </a:r>
            <a:r>
              <a:rPr lang="en-US" sz="2300" u="sng" dirty="0" smtClean="0"/>
              <a:t>gained</a:t>
            </a:r>
            <a:r>
              <a:rPr lang="en-US" sz="2300" dirty="0" smtClean="0"/>
              <a:t> electrons.</a:t>
            </a:r>
          </a:p>
          <a:p>
            <a:r>
              <a:rPr lang="en-US" sz="2300" dirty="0" smtClean="0"/>
              <a:t>When writing the </a:t>
            </a:r>
            <a:r>
              <a:rPr lang="en-US" sz="2300" u="sng" dirty="0" smtClean="0"/>
              <a:t>electron configuration</a:t>
            </a:r>
            <a:r>
              <a:rPr lang="en-US" sz="2300" dirty="0" smtClean="0"/>
              <a:t> for anions, write the electron configuration for the </a:t>
            </a:r>
            <a:r>
              <a:rPr lang="en-US" sz="2300" u="sng" dirty="0" smtClean="0"/>
              <a:t>atom</a:t>
            </a:r>
            <a:r>
              <a:rPr lang="en-US" sz="2300" dirty="0" smtClean="0"/>
              <a:t> and then </a:t>
            </a:r>
            <a:r>
              <a:rPr lang="en-US" sz="2300" u="sng" dirty="0" smtClean="0"/>
              <a:t>add</a:t>
            </a:r>
            <a:r>
              <a:rPr lang="en-US" sz="2300" dirty="0" smtClean="0"/>
              <a:t> the correct number of electrons.</a:t>
            </a:r>
          </a:p>
          <a:p>
            <a:r>
              <a:rPr lang="en-US" sz="2300" dirty="0" smtClean="0"/>
              <a:t>When naming an </a:t>
            </a:r>
            <a:r>
              <a:rPr lang="en-US" sz="2300" u="sng" dirty="0" smtClean="0"/>
              <a:t>anion</a:t>
            </a:r>
            <a:r>
              <a:rPr lang="en-US" sz="2300" dirty="0" smtClean="0"/>
              <a:t>, you change the ending of the element to </a:t>
            </a:r>
            <a:r>
              <a:rPr lang="en-US" sz="2300" u="sng" dirty="0" smtClean="0"/>
              <a:t>–ide</a:t>
            </a:r>
            <a:r>
              <a:rPr lang="en-US" sz="2300" dirty="0" smtClean="0"/>
              <a:t>. Ex: </a:t>
            </a:r>
            <a:r>
              <a:rPr lang="en-US" sz="2300" dirty="0" err="1" smtClean="0"/>
              <a:t>Cl</a:t>
            </a:r>
            <a:r>
              <a:rPr lang="en-US" sz="2300" baseline="30000" dirty="0" smtClean="0"/>
              <a:t>-</a:t>
            </a:r>
            <a:r>
              <a:rPr lang="en-US" sz="2300" dirty="0" smtClean="0"/>
              <a:t> = chlor</a:t>
            </a:r>
            <a:r>
              <a:rPr lang="en-US" sz="2300" b="1" dirty="0" smtClean="0"/>
              <a:t>ide</a:t>
            </a:r>
            <a:r>
              <a:rPr lang="en-US" sz="2300" dirty="0" smtClean="0"/>
              <a:t> ion</a:t>
            </a:r>
            <a:endParaRPr lang="en-US" sz="2300" dirty="0"/>
          </a:p>
        </p:txBody>
      </p:sp>
      <p:pic>
        <p:nvPicPr>
          <p:cNvPr id="6146" name="Picture 2" descr="http://antoine.frostburg.edu/chem/senese/101/compounds/slides/img00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1" r="39403" b="16670"/>
          <a:stretch/>
        </p:blipFill>
        <p:spPr bwMode="auto">
          <a:xfrm>
            <a:off x="2819400" y="3863138"/>
            <a:ext cx="3048000" cy="28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499</TotalTime>
  <Words>1838</Words>
  <Application>Microsoft Office PowerPoint</Application>
  <PresentationFormat>On-screen Show (4:3)</PresentationFormat>
  <Paragraphs>434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Spring</vt:lpstr>
      <vt:lpstr>Chapter 7 – Ionic and Metallic Bonding</vt:lpstr>
      <vt:lpstr>Section 7.1 - Ions</vt:lpstr>
      <vt:lpstr>Electron Dot Structures</vt:lpstr>
      <vt:lpstr>Practice Problems</vt:lpstr>
      <vt:lpstr>Octet Rule</vt:lpstr>
      <vt:lpstr>Cations</vt:lpstr>
      <vt:lpstr>Sample Problem</vt:lpstr>
      <vt:lpstr>Practice Problems</vt:lpstr>
      <vt:lpstr>Anions</vt:lpstr>
      <vt:lpstr>Sample Problems</vt:lpstr>
      <vt:lpstr>Practice Problems</vt:lpstr>
      <vt:lpstr>Section 7.1 Assessment</vt:lpstr>
      <vt:lpstr>Section 7.1 Assessment</vt:lpstr>
      <vt:lpstr>Section 7.2 – Ionic Bonds and Ionic Compounds</vt:lpstr>
      <vt:lpstr>Formulas</vt:lpstr>
      <vt:lpstr>Balancing Charges</vt:lpstr>
      <vt:lpstr>Sample Problems</vt:lpstr>
      <vt:lpstr>Practice Problems</vt:lpstr>
      <vt:lpstr>Polyatomic Ions</vt:lpstr>
      <vt:lpstr>Sample Problems</vt:lpstr>
      <vt:lpstr>Practice Problems</vt:lpstr>
      <vt:lpstr>Properties of Ionic Compounds</vt:lpstr>
      <vt:lpstr>Crystals</vt:lpstr>
      <vt:lpstr>Section 7.2 Assessment</vt:lpstr>
      <vt:lpstr>Section 7.2 Assessment</vt:lpstr>
      <vt:lpstr>Section 7.3 – Bonding in Metals</vt:lpstr>
      <vt:lpstr>Metals</vt:lpstr>
      <vt:lpstr>Alloys</vt:lpstr>
      <vt:lpstr>Section 7.3 Assessment</vt:lpstr>
      <vt:lpstr>Section 9.1 – Naming with Regular Metals</vt:lpstr>
      <vt:lpstr>Polyatomic Ions</vt:lpstr>
      <vt:lpstr>Periodic Table for Naming</vt:lpstr>
      <vt:lpstr>Naming with Regular Metals</vt:lpstr>
      <vt:lpstr>Sample Problems</vt:lpstr>
      <vt:lpstr>Practice Problems</vt:lpstr>
      <vt:lpstr>Writing the Formula with Regular Metals</vt:lpstr>
      <vt:lpstr>Sample Problems</vt:lpstr>
      <vt:lpstr>Practice Problems</vt:lpstr>
      <vt:lpstr>Section 9.1 Assessment</vt:lpstr>
      <vt:lpstr>Section 9.1 Assessment</vt:lpstr>
      <vt:lpstr>Section 9.2 – Naming with Transition Metals</vt:lpstr>
      <vt:lpstr>Transition Metals</vt:lpstr>
      <vt:lpstr>Sample Problems</vt:lpstr>
      <vt:lpstr>Practice Problems</vt:lpstr>
      <vt:lpstr>Old Names for Transition Metals</vt:lpstr>
      <vt:lpstr>Old Names for Transition Metals</vt:lpstr>
      <vt:lpstr>Practice Problems</vt:lpstr>
      <vt:lpstr>Writing the Formulas for Transition Metals</vt:lpstr>
      <vt:lpstr>Sample Problems</vt:lpstr>
      <vt:lpstr>Practice Problems</vt:lpstr>
      <vt:lpstr>Section 9.2 Assessment</vt:lpstr>
      <vt:lpstr>THE END</vt:lpstr>
    </vt:vector>
  </TitlesOfParts>
  <Company>Henry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– Ionic and Metallic Bonding</dc:title>
  <dc:creator>Jenny Borders</dc:creator>
  <cp:lastModifiedBy>Augustine, Siney</cp:lastModifiedBy>
  <cp:revision>47</cp:revision>
  <dcterms:created xsi:type="dcterms:W3CDTF">2014-05-20T15:32:56Z</dcterms:created>
  <dcterms:modified xsi:type="dcterms:W3CDTF">2018-09-11T11:48:55Z</dcterms:modified>
</cp:coreProperties>
</file>